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256" r:id="rId2"/>
    <p:sldId id="257" r:id="rId3"/>
    <p:sldId id="258" r:id="rId4"/>
    <p:sldId id="260" r:id="rId5"/>
    <p:sldId id="350" r:id="rId6"/>
    <p:sldId id="399" r:id="rId7"/>
    <p:sldId id="398" r:id="rId8"/>
    <p:sldId id="351" r:id="rId9"/>
    <p:sldId id="316" r:id="rId10"/>
    <p:sldId id="264" r:id="rId11"/>
    <p:sldId id="338" r:id="rId12"/>
    <p:sldId id="319" r:id="rId13"/>
    <p:sldId id="322" r:id="rId14"/>
    <p:sldId id="403" r:id="rId15"/>
    <p:sldId id="278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7" r:id="rId25"/>
    <p:sldId id="323" r:id="rId26"/>
    <p:sldId id="325" r:id="rId27"/>
    <p:sldId id="339" r:id="rId28"/>
    <p:sldId id="341" r:id="rId29"/>
    <p:sldId id="392" r:id="rId30"/>
    <p:sldId id="391" r:id="rId31"/>
    <p:sldId id="395" r:id="rId32"/>
    <p:sldId id="393" r:id="rId33"/>
    <p:sldId id="342" r:id="rId34"/>
    <p:sldId id="324" r:id="rId35"/>
    <p:sldId id="326" r:id="rId36"/>
    <p:sldId id="343" r:id="rId37"/>
    <p:sldId id="344" r:id="rId38"/>
    <p:sldId id="347" r:id="rId39"/>
    <p:sldId id="348" r:id="rId40"/>
    <p:sldId id="352" r:id="rId41"/>
    <p:sldId id="353" r:id="rId42"/>
    <p:sldId id="359" r:id="rId43"/>
    <p:sldId id="360" r:id="rId44"/>
    <p:sldId id="406" r:id="rId45"/>
    <p:sldId id="405" r:id="rId46"/>
    <p:sldId id="358" r:id="rId47"/>
    <p:sldId id="357" r:id="rId48"/>
    <p:sldId id="361" r:id="rId49"/>
    <p:sldId id="362" r:id="rId50"/>
    <p:sldId id="363" r:id="rId51"/>
    <p:sldId id="276" r:id="rId52"/>
    <p:sldId id="370" r:id="rId53"/>
    <p:sldId id="369" r:id="rId54"/>
    <p:sldId id="365" r:id="rId55"/>
    <p:sldId id="367" r:id="rId56"/>
    <p:sldId id="390" r:id="rId57"/>
    <p:sldId id="372" r:id="rId58"/>
    <p:sldId id="373" r:id="rId59"/>
    <p:sldId id="374" r:id="rId60"/>
    <p:sldId id="376" r:id="rId61"/>
    <p:sldId id="383" r:id="rId62"/>
    <p:sldId id="402" r:id="rId63"/>
    <p:sldId id="366" r:id="rId64"/>
    <p:sldId id="368" r:id="rId65"/>
    <p:sldId id="377" r:id="rId66"/>
    <p:sldId id="378" r:id="rId67"/>
    <p:sldId id="379" r:id="rId68"/>
    <p:sldId id="380" r:id="rId69"/>
    <p:sldId id="381" r:id="rId70"/>
    <p:sldId id="384" r:id="rId71"/>
    <p:sldId id="285" r:id="rId72"/>
    <p:sldId id="396" r:id="rId73"/>
    <p:sldId id="388" r:id="rId74"/>
    <p:sldId id="401" r:id="rId75"/>
    <p:sldId id="389" r:id="rId76"/>
    <p:sldId id="382" r:id="rId77"/>
    <p:sldId id="385" r:id="rId78"/>
    <p:sldId id="386" r:id="rId79"/>
    <p:sldId id="387" r:id="rId80"/>
    <p:sldId id="315" r:id="rId81"/>
    <p:sldId id="313" r:id="rId82"/>
  </p:sldIdLst>
  <p:sldSz cx="12192000" cy="6858000"/>
  <p:notesSz cx="6858000" cy="9144000"/>
  <p:embeddedFontLst>
    <p:embeddedFont>
      <p:font typeface="Calibri" panose="020F0502020204030204" pitchFamily="34" charset="0"/>
      <p:regular r:id="rId85"/>
      <p:bold r:id="rId86"/>
      <p:italic r:id="rId87"/>
      <p:boldItalic r:id="rId88"/>
    </p:embeddedFont>
    <p:embeddedFont>
      <p:font typeface="Calibri Light" panose="020F0302020204030204" pitchFamily="34" charset="0"/>
      <p:regular r:id="rId89"/>
      <p:italic r:id="rId90"/>
    </p:embeddedFont>
    <p:embeddedFont>
      <p:font typeface="Roboto Black" panose="02000000000000000000" pitchFamily="2" charset="0"/>
      <p:bold r:id="rId91"/>
      <p:boldItalic r:id="rId92"/>
    </p:embeddedFont>
    <p:embeddedFont>
      <p:font typeface="Ubuntu" panose="020B0504030602030204" pitchFamily="34" charset="0"/>
      <p:regular r:id="rId93"/>
      <p:bold r:id="rId94"/>
      <p:italic r:id="rId95"/>
      <p:boldItalic r:id="rId96"/>
    </p:embeddedFont>
    <p:embeddedFont>
      <p:font typeface="Ubuntu Light" panose="020B0304030602030204" pitchFamily="34" charset="0"/>
      <p:regular r:id="rId97"/>
      <p:italic r:id="rId9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C10F2A-8ACC-EA95-192F-33862D47BB9B}" name="Monica Forquer" initials="MF" userId="gIGKBxa8FWcOgTl3be2qg8lph5U4V8RN+7eWVRW2P+M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8F5"/>
    <a:srgbClr val="179984"/>
    <a:srgbClr val="00695E"/>
    <a:srgbClr val="FF9966"/>
    <a:srgbClr val="3399FF"/>
    <a:srgbClr val="FF66CC"/>
    <a:srgbClr val="F2D96E"/>
    <a:srgbClr val="FFFF66"/>
    <a:srgbClr val="009A79"/>
    <a:srgbClr val="29BB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078" autoAdjust="0"/>
    <p:restoredTop sz="95118" autoAdjust="0"/>
  </p:normalViewPr>
  <p:slideViewPr>
    <p:cSldViewPr snapToGrid="0" showGuides="1">
      <p:cViewPr varScale="1">
        <p:scale>
          <a:sx n="114" d="100"/>
          <a:sy n="114" d="100"/>
        </p:scale>
        <p:origin x="984" y="102"/>
      </p:cViewPr>
      <p:guideLst>
        <p:guide orient="horz" pos="2184"/>
        <p:guide pos="3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3840" y="6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89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3.fntdata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6.fntdata"/><Relationship Id="rId95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1.fntdata"/><Relationship Id="rId93" Type="http://schemas.openxmlformats.org/officeDocument/2006/relationships/font" Target="fonts/font9.fntdata"/><Relationship Id="rId98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4.fntdata"/><Relationship Id="rId91" Type="http://schemas.openxmlformats.org/officeDocument/2006/relationships/font" Target="fonts/font7.fntdata"/><Relationship Id="rId96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2.fntdata"/><Relationship Id="rId94" Type="http://schemas.openxmlformats.org/officeDocument/2006/relationships/font" Target="fonts/font10.fntdata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D14869-C4A4-4795-806C-7E383ECBCA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049FC-E83B-4729-9A6E-2BB693532D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02BF57-51F4-46B6-8AF0-B48A04FDE1A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EC4783-BB16-4A69-B4CA-DB10659262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1764E7-F413-4F12-B432-E767D74BED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1EEC5-5401-4A79-B048-A31D85293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80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7BBCC-18C9-43EF-B76F-93B8A72A6636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524C34-D508-4CCF-A9F5-C631378A6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96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resources.specialolympics.org/health/fitness/fit-5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esources.specialolympics.org/health/health-promotion" TargetMode="External"/><Relationship Id="rId5" Type="http://schemas.openxmlformats.org/officeDocument/2006/relationships/hyperlink" Target="https://resources.specialolympics.org/health/fitness/high-5" TargetMode="External"/><Relationship Id="rId4" Type="http://schemas.openxmlformats.org/officeDocument/2006/relationships/hyperlink" Target="https://www.dropbox.com/s/g8vp5noauhml5tb/USA%20Games%20Challenge_Health%20Education%20Toolkit_PROGRAMS.pdf?dl=0" TargetMode="Externa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20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11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133850"/>
          </a:xfrm>
        </p:spPr>
        <p:txBody>
          <a:bodyPr/>
          <a:lstStyle/>
          <a:p>
            <a:pPr>
              <a:lnSpc>
                <a:spcPct val="94000"/>
              </a:lnSpc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Фитнес — это крепкое здоровье и хороший уровень подготовки, которые достигаются за счет правильной физической активности, грамотного питания и поддержания водного баланса.</a:t>
            </a:r>
          </a:p>
          <a:p>
            <a:pPr>
              <a:lnSpc>
                <a:spcPct val="94000"/>
              </a:lnSpc>
            </a:pP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>
              <a:lnSpc>
                <a:spcPct val="94000"/>
              </a:lnSpc>
            </a:pP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>
              <a:lnSpc>
                <a:spcPct val="94000"/>
              </a:lnSpc>
            </a:pPr>
            <a:r>
              <a:rPr lang="ru-ru" sz="1200" b="1" i="0" u="none" strike="noStrike" kern="1200" baseline="0" dirty="0">
                <a:solidFill>
                  <a:srgbClr val="316355"/>
                </a:solidFill>
                <a:latin typeface="Ubuntu" panose="020B0504030602030204" pitchFamily="34" charset="0"/>
                <a:ea typeface="+mn-ea"/>
                <a:cs typeface="+mn-cs"/>
              </a:rPr>
              <a:t>ВОПРОС:</a:t>
            </a:r>
          </a:p>
          <a:p>
            <a:pPr>
              <a:lnSpc>
                <a:spcPct val="94000"/>
              </a:lnSpc>
            </a:pPr>
            <a:r>
              <a:rPr lang="ru-ru" sz="1200" b="0" i="0" u="none" strike="noStrike" kern="1200" spc="-2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Подумайте о человеке, которого вы считаете физически подготовленным. Какие вещи этот человек делает (или вы думаете, что делает), чтобы поддерживать свою форму? Запишите ответ в своей рабочей тетради.</a:t>
            </a:r>
          </a:p>
          <a:p>
            <a:pPr>
              <a:lnSpc>
                <a:spcPct val="94000"/>
              </a:lnSpc>
            </a:pP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>
              <a:lnSpc>
                <a:spcPct val="94000"/>
              </a:lnSpc>
            </a:pPr>
            <a:r>
              <a:rPr lang="ru-ru" sz="1200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Попросите нескольких участников поделиться своими ответами.</a:t>
            </a:r>
          </a:p>
          <a:p>
            <a:pPr>
              <a:lnSpc>
                <a:spcPct val="94000"/>
              </a:lnSpc>
            </a:pPr>
            <a:endParaRPr lang="en-US" sz="1200" b="0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>
              <a:lnSpc>
                <a:spcPct val="94000"/>
              </a:lnSpc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Отличные ответы! Поддержание хорошей физической формы — это ежедневный здоровый выбор в трех областях из определения фитнеса: физической активности, питания и водного баланса. У физически подготовленного человека крепкое здоровье и хорошее самочувствие   </a:t>
            </a:r>
          </a:p>
          <a:p>
            <a:pPr>
              <a:lnSpc>
                <a:spcPct val="94000"/>
              </a:lnSpc>
            </a:pP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>
              <a:lnSpc>
                <a:spcPct val="94000"/>
              </a:lnSpc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Здоровый выбор, который вы делаете в этих трех областях каждый день, может помочь вам стать здоровее и добиться лучших результатов в спорте, работе, хобби и других аспектах вашей жизни.</a:t>
            </a:r>
          </a:p>
          <a:p>
            <a:pPr>
              <a:lnSpc>
                <a:spcPct val="94000"/>
              </a:lnSpc>
            </a:pP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>
              <a:lnSpc>
                <a:spcPct val="94000"/>
              </a:lnSpc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Когда вы в хорошей форме, вы чувствуете себя хорошо и у вас много энергии, потому что ваше тело сильное и здоровое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762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Фитнес важен по множеству причин! Фитнес может вам помочь:</a:t>
            </a:r>
          </a:p>
          <a:p>
            <a:pPr marL="171450" indent="-171450" algn="l" defTabSz="914400" rtl="0" eaLnBrk="1" latinLnBrk="0" hangingPunct="1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Улучшить выступление в вашем виде спорта</a:t>
            </a:r>
          </a:p>
          <a:p>
            <a:pPr marL="171450" indent="-171450" algn="l" defTabSz="914400" rtl="0" eaLnBrk="1" latinLnBrk="0" hangingPunct="1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Повысить уровень своей энергии</a:t>
            </a:r>
          </a:p>
          <a:p>
            <a:pPr marL="171450" indent="-171450" algn="l" defTabSz="914400" rtl="0" eaLnBrk="1" latinLnBrk="0" hangingPunct="1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Почувствовать себя счастливее</a:t>
            </a:r>
          </a:p>
          <a:p>
            <a:pPr marL="171450" indent="-171450" algn="l" defTabSz="914400" rtl="0" eaLnBrk="1" latinLnBrk="0" hangingPunct="1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Улучшить качество сна</a:t>
            </a:r>
          </a:p>
          <a:p>
            <a:pPr marL="171450" indent="-171450" algn="l" defTabSz="914400" rtl="0" eaLnBrk="1" latinLnBrk="0" hangingPunct="1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Достичь здорового веса</a:t>
            </a:r>
          </a:p>
          <a:p>
            <a:pPr marL="171450" indent="-171450" algn="l" defTabSz="914400" rtl="0" eaLnBrk="1" latinLnBrk="0" hangingPunct="1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Улучшить здоровье и продлить жизнь</a:t>
            </a:r>
          </a:p>
          <a:p>
            <a:pPr marL="171450" indent="-171450" algn="l" defTabSz="914400" rtl="0" eaLnBrk="1" latinLnBrk="0" hangingPunct="1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Снизить уровень стресса</a:t>
            </a:r>
          </a:p>
          <a:p>
            <a:endParaRPr lang="en-US" alt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440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Поговорим подробнее о физической активности!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38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1200" b="1" dirty="0">
                <a:latin typeface="Ubuntu Light" panose="020B0304030602030204" pitchFamily="34" charset="0"/>
                <a:ea typeface="+mn-lt"/>
                <a:cs typeface="+mn-lt"/>
              </a:rPr>
              <a:t>Физическая активность </a:t>
            </a:r>
            <a:r>
              <a:rPr lang="ru-ru" sz="1200" dirty="0">
                <a:latin typeface="Ubuntu Light" panose="020B0304030602030204" pitchFamily="34" charset="0"/>
                <a:ea typeface="+mn-lt"/>
                <a:cs typeface="+mn-lt"/>
              </a:rPr>
              <a:t>— это любые движения нашего тела. Эти движения производятся мышцами, которые потребляют для этого нашу энергию.</a:t>
            </a:r>
          </a:p>
          <a:p>
            <a:pPr marL="0" indent="0" algn="l">
              <a:lnSpc>
                <a:spcPct val="100000"/>
              </a:lnSpc>
              <a:buNone/>
            </a:pPr>
            <a:endParaRPr lang="en-US" sz="1200" dirty="0">
              <a:latin typeface="Ubuntu Light" panose="020B0304030602030204" pitchFamily="34" charset="0"/>
              <a:ea typeface="+mn-lt"/>
              <a:cs typeface="+mn-lt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ru-ru" sz="1200" dirty="0">
                <a:latin typeface="Ubuntu Light" panose="020B0304030602030204" pitchFamily="34" charset="0"/>
                <a:ea typeface="+mn-lt"/>
                <a:cs typeface="+mn-lt"/>
              </a:rPr>
              <a:t>Физическая активность может включать движения нашего тела в течение всего дня: поход в магазин за продуктами, ходьба на работу, ухаживание за садом и т. д.</a:t>
            </a:r>
            <a:endParaRPr lang="en-US" sz="1050" dirty="0">
              <a:latin typeface="Ubuntu Light" panose="020B0304030602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13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b="1" dirty="0">
                <a:latin typeface="Ubuntu Light" panose="020B0304030602030204" pitchFamily="34" charset="0"/>
                <a:ea typeface="+mn-lt"/>
                <a:cs typeface="+mn-lt"/>
              </a:rPr>
              <a:t>Упражнения </a:t>
            </a:r>
            <a:r>
              <a:rPr lang="ru-ru" b="0" dirty="0">
                <a:latin typeface="Ubuntu Light" panose="020B0304030602030204" pitchFamily="34" charset="0"/>
                <a:ea typeface="+mn-lt"/>
                <a:cs typeface="+mn-lt"/>
              </a:rPr>
              <a:t>— это</a:t>
            </a:r>
            <a:r>
              <a:rPr lang="ru-ru" dirty="0">
                <a:latin typeface="Ubuntu Light" panose="020B0304030602030204" pitchFamily="34" charset="0"/>
                <a:ea typeface="+mn-lt"/>
                <a:cs typeface="+mn-lt"/>
              </a:rPr>
              <a:t> плановые, структурированные и повторяющиеся движения тела, направленные на поддержание или улучшение одного или нескольких компонентов физической подготовки.</a:t>
            </a:r>
            <a:endParaRPr lang="en-US" dirty="0">
              <a:latin typeface="Ubuntu Light" panose="020B0304030602030204" pitchFamily="34" charset="0"/>
              <a:cs typeface="Calibri"/>
            </a:endParaRPr>
          </a:p>
          <a:p>
            <a:r>
              <a:rPr lang="ru-ru" dirty="0">
                <a:latin typeface="Ubuntu Light" panose="020B0304030602030204" pitchFamily="34" charset="0"/>
              </a:rPr>
              <a:t>Вы можете стать лучшим атлетом, практикуя физическую активность, не связанную с занятиями спортом. Есть много способов достижения физической активности. Определенные упражнения могут помочь вам улучшить навыки, необходимые для вашего вида спорта.</a:t>
            </a:r>
          </a:p>
          <a:p>
            <a:endParaRPr lang="en-US" dirty="0">
              <a:latin typeface="Ubuntu Light" panose="020B0304030602030204" pitchFamily="34" charset="0"/>
            </a:endParaRPr>
          </a:p>
          <a:p>
            <a:r>
              <a:rPr lang="ru-ru" b="1" dirty="0">
                <a:latin typeface="Ubuntu Light" panose="020B0304030602030204" pitchFamily="34" charset="0"/>
              </a:rPr>
              <a:t>Упражнения состоят из четырех различных аспектов:</a:t>
            </a:r>
          </a:p>
          <a:p>
            <a:r>
              <a:rPr lang="ru-ru" dirty="0">
                <a:latin typeface="Ubuntu Light" panose="020B0304030602030204" pitchFamily="34" charset="0"/>
              </a:rPr>
              <a:t>Выносливость</a:t>
            </a:r>
          </a:p>
          <a:p>
            <a:r>
              <a:rPr lang="ru-ru" dirty="0">
                <a:latin typeface="Ubuntu Light" panose="020B0304030602030204" pitchFamily="34" charset="0"/>
              </a:rPr>
              <a:t>Сила</a:t>
            </a:r>
          </a:p>
          <a:p>
            <a:r>
              <a:rPr lang="ru-ru" dirty="0">
                <a:latin typeface="Ubuntu Light" panose="020B0304030602030204" pitchFamily="34" charset="0"/>
              </a:rPr>
              <a:t>Гибкость</a:t>
            </a:r>
          </a:p>
          <a:p>
            <a:r>
              <a:rPr lang="ru-ru" dirty="0">
                <a:latin typeface="Ubuntu Light" panose="020B0304030602030204" pitchFamily="34" charset="0"/>
              </a:rPr>
              <a:t>Равновесие</a:t>
            </a:r>
          </a:p>
          <a:p>
            <a:pPr marL="0" indent="0"/>
            <a:endParaRPr lang="en-US" dirty="0">
              <a:latin typeface="Ubuntu Light" panose="020B0304030602030204" pitchFamily="34" charset="0"/>
            </a:endParaRPr>
          </a:p>
          <a:p>
            <a:r>
              <a:rPr lang="ru-ru" dirty="0">
                <a:latin typeface="Ubuntu Light" panose="020B0304030602030204" pitchFamily="34" charset="0"/>
              </a:rPr>
              <a:t>Все</a:t>
            </a:r>
            <a:r>
              <a:rPr lang="ru-ru" baseline="0" dirty="0">
                <a:latin typeface="Ubuntu Light" panose="020B0304030602030204" pitchFamily="34" charset="0"/>
              </a:rPr>
              <a:t> у</a:t>
            </a:r>
            <a:r>
              <a:rPr lang="ru-ru" dirty="0">
                <a:latin typeface="Ubuntu Light" panose="020B0304030602030204" pitchFamily="34" charset="0"/>
              </a:rPr>
              <a:t>пражнения</a:t>
            </a:r>
            <a:r>
              <a:rPr lang="ru-ru" baseline="0" dirty="0">
                <a:latin typeface="Ubuntu Light" panose="020B0304030602030204" pitchFamily="34" charset="0"/>
              </a:rPr>
              <a:t> действуют на ваше тело по-разному.  Чтобы поддерживать здоровый образ жизни, необходимо выполнять различные виды упражнений.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Выносливость — это способность нашего тела продолжать двигаться в течение длительных периодов времени. Выносливость может помочь вам пробежать большее расстояние без остановки и тренироваться дольше с более редкими перерывами  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Цель состоит в том, чтобы выполнять упражнения на выносливость не менее 150 минут в неделю. Это около 30 минут каждый день, 5 дней в неделю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>
                <a:solidFill>
                  <a:srgbClr val="316355"/>
                </a:solidFill>
                <a:latin typeface="Ubuntu" panose="020B0504030602030204" pitchFamily="34" charset="0"/>
                <a:ea typeface="+mn-ea"/>
                <a:cs typeface="+mn-cs"/>
              </a:rPr>
              <a:t>ВОПРОС:</a:t>
            </a:r>
          </a:p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Какие примеры упражнений на выносливость вы можете привести? Запишите свои ответы в рабочей тетради.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sz="1200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Попросите нескольких участников поделиться своими ответами, а затем перейдите к следующему слайду.</a:t>
            </a:r>
          </a:p>
          <a:p>
            <a:endParaRPr lang="en-US" sz="1200" b="1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78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Вот несколько примеров упражнений на выносливость!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dirty="0"/>
          </a:p>
          <a:p>
            <a:pPr marL="342900" indent="-342900">
              <a:buFont typeface="Ubuntu Light" panose="020B0604020202020204" pitchFamily="34" charset="0"/>
              <a:buChar char="•"/>
            </a:pPr>
            <a:r>
              <a:rPr lang="ru-ru" dirty="0"/>
              <a:t>Упражнения</a:t>
            </a:r>
            <a:r>
              <a:rPr lang="ru-ru" baseline="0" dirty="0"/>
              <a:t> на выносливость </a:t>
            </a:r>
            <a:r>
              <a:rPr lang="ru-ru" dirty="0"/>
              <a:t>— это постоянные ритмичные движения, такие как езда на велосипеде, бег, плавание.</a:t>
            </a:r>
          </a:p>
          <a:p>
            <a:pPr marL="342900" indent="-342900">
              <a:buFont typeface="Ubuntu Light" panose="020B0604020202020204" pitchFamily="34" charset="0"/>
              <a:buChar char="•"/>
            </a:pPr>
            <a:r>
              <a:rPr lang="ru-ru" dirty="0"/>
              <a:t>Упражнения на выносливость тренируют</a:t>
            </a:r>
            <a:r>
              <a:rPr lang="ru-ru" baseline="0" dirty="0"/>
              <a:t> </a:t>
            </a:r>
            <a:r>
              <a:rPr lang="ru-ru" dirty="0"/>
              <a:t>сердце и легкие так, что они начинают лучше качать кровь, чтобы дать больше кислорода мышцам.</a:t>
            </a:r>
          </a:p>
          <a:p>
            <a:pPr marL="342900" indent="-342900">
              <a:buFont typeface="Ubuntu Light" panose="020B0604020202020204" pitchFamily="34" charset="0"/>
              <a:buChar char="•"/>
            </a:pPr>
            <a:r>
              <a:rPr lang="ru-ru" dirty="0"/>
              <a:t>Упражнения на выносливость также помогают уснуть и снижают кровяное давление</a:t>
            </a:r>
            <a:r>
              <a:rPr lang="en-US" dirty="0"/>
              <a:t>.</a:t>
            </a:r>
            <a:endParaRPr lang="ru-ru" dirty="0"/>
          </a:p>
          <a:p>
            <a:pPr marL="0" indent="0">
              <a:buFont typeface="Ubuntu Light" panose="020B0604020202020204" pitchFamily="34" charset="0"/>
              <a:buNone/>
            </a:pPr>
            <a:endParaRPr lang="en-US" dirty="0"/>
          </a:p>
          <a:p>
            <a:pPr marL="0" indent="0">
              <a:buFont typeface="Ubuntu Light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21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Сила — это способность вашего тела выполнять работу. 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Старайтесь делать силовые упражнения 2–3 раза в неделю продолжительностью до 30 минут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r>
              <a:rPr lang="ru-ru" sz="1200" b="1" i="0" u="none" strike="noStrike" kern="1200" baseline="0" dirty="0">
                <a:solidFill>
                  <a:srgbClr val="316355"/>
                </a:solidFill>
                <a:latin typeface="Ubuntu" panose="020B0504030602030204" pitchFamily="34" charset="0"/>
              </a:rPr>
              <a:t>ВОПРОС:</a:t>
            </a:r>
          </a:p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Какие примеры силовых упражнений вы можете привести? Запишите свои ответы в рабочей тетради.</a:t>
            </a:r>
          </a:p>
          <a:p>
            <a:endParaRPr lang="en-US" sz="1200" b="1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r>
              <a:rPr lang="ru-ru" sz="1200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Попросите нескольких участников поделиться своими ответами, а затем перейдите к следующему слайду.</a:t>
            </a:r>
          </a:p>
          <a:p>
            <a:endParaRPr lang="en-US" sz="1200" b="1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79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Силовые упражнения увеличивают силу не только мышц, но и костей.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Силовые упражнения можно выполнять где угодно. Лучший способ стать сильнее — выполнять силовые упражнения 2–3 раза в неделю.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indent="0">
              <a:buFont typeface="Ubuntu Light" panose="020B0604020202020204" pitchFamily="34" charset="0"/>
              <a:buNone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Помните: работайте с гирями, гантелями или другим снаряжением только под наблюдением квалифицированного специалиста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82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1756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Ubuntu Light" panose="020B0604020202020204" pitchFamily="34" charset="0"/>
              <a:buNone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Гибкость — это наша способность легко перемещать свое тело во всех направлениях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indent="0">
              <a:buFont typeface="Ubuntu Light" panose="020B0604020202020204" pitchFamily="34" charset="0"/>
              <a:buNone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Лучше всего развивают гибкость растяжки!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До и после практического занятия, тренировки или соревнования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Каждый день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indent="0">
              <a:buFont typeface="Ubuntu Light" panose="020B0604020202020204" pitchFamily="34" charset="0"/>
              <a:buNone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Гибкость упрощает занятия спортом и помогает предотвращать травмы мышц и суставов! 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>
                <a:solidFill>
                  <a:srgbClr val="316355"/>
                </a:solidFill>
                <a:latin typeface="Ubuntu" panose="020B0504030602030204" pitchFamily="34" charset="0"/>
                <a:ea typeface="+mn-ea"/>
                <a:cs typeface="+mn-cs"/>
              </a:rPr>
              <a:t>ВОПРОС: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Какие примеры упражнений на гибкость вы можете привести? Подумайте, какие части вашего тела активно задействованы в вашем виде спорта. Запишите ответы в своей рабочей тетради.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sz="1200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Попросите нескольких участников поделиться своими ответами, а затем перейдите к следующему слайду.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78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Ubuntu Light" panose="020B0304030602030204" pitchFamily="34" charset="0"/>
              </a:rPr>
              <a:t>Стоит делать ДИНАМИЧЕСКУЮ РАСТЯЖКУ перед тренировками/занятиями и статическую растяжку после них.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Ubuntu Light" panose="020B0304030602030204" pitchFamily="34" charset="0"/>
            </a:endParaRPr>
          </a:p>
          <a:p>
            <a:pPr marL="742950" marR="0" lvl="1" indent="-28575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>
                <a:effectLst/>
                <a:latin typeface="Ubuntu Light" panose="020B03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динамической растяжке относятся активные контролируемые действия, при которых различные части тела совершают полный диапазон движений. </a:t>
            </a:r>
          </a:p>
          <a:p>
            <a:pPr marL="742950" marR="0" lvl="1" indent="-28575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b="0" i="0" dirty="0">
                <a:solidFill>
                  <a:srgbClr val="202124"/>
                </a:solidFill>
                <a:effectLst/>
                <a:latin typeface="Ubuntu Light" panose="020B0304030602030204" pitchFamily="34" charset="0"/>
              </a:rPr>
              <a:t>Статические растяжки — это стоячее, сидячее или лежачее неподвижное положение тела, удерживающее определенную позу в течение определенного периода времени.</a:t>
            </a:r>
            <a:endParaRPr lang="en-US" dirty="0">
              <a:latin typeface="Ubuntu Light" panose="020B0304030602030204" pitchFamily="34" charset="0"/>
            </a:endParaRPr>
          </a:p>
          <a:p>
            <a:pPr marL="0" indent="0">
              <a:buFont typeface="Ubuntu Light" panose="020B0604020202020204" pitchFamily="34" charset="0"/>
              <a:buNone/>
            </a:pPr>
            <a:endParaRPr lang="en-US" dirty="0">
              <a:latin typeface="Ubuntu Light" panose="020B03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516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Ubuntu Light" panose="020B0604020202020204" pitchFamily="34" charset="0"/>
              <a:buChar char="•"/>
              <a:defRPr/>
            </a:pPr>
            <a:r>
              <a:rPr lang="ru-ru" dirty="0"/>
              <a:t>Равновесие помогает нам во время занятий спортом сохранять контроль и избегать падений. </a:t>
            </a:r>
          </a:p>
          <a:p>
            <a:pPr marL="342900" indent="-342900">
              <a:buFont typeface="Ubuntu Light" panose="020B0604020202020204" pitchFamily="34" charset="0"/>
              <a:buChar char="•"/>
              <a:defRPr/>
            </a:pPr>
            <a:endParaRPr lang="en-US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ru-ru" dirty="0"/>
              <a:t>Старайтесь делать упражнения на равновесие 2–3 раза в неделю продолжительностью до 15 минут</a:t>
            </a:r>
            <a:r>
              <a:rPr lang="en-US" dirty="0"/>
              <a:t>.</a:t>
            </a:r>
            <a:endParaRPr lang="ru-ru" dirty="0"/>
          </a:p>
          <a:p>
            <a:pPr marL="342900" indent="-342900">
              <a:buFont typeface="Ubuntu Light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301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None/>
              <a:tabLst/>
              <a:defRPr/>
            </a:pPr>
            <a:r>
              <a:rPr lang="ru-ru" dirty="0"/>
              <a:t>Упражнения на равновесие можно делать где угодно.</a:t>
            </a:r>
            <a:r>
              <a:rPr lang="ru-ru" baseline="0" dirty="0"/>
              <a:t> </a:t>
            </a:r>
            <a:r>
              <a:rPr lang="ru-ru" dirty="0"/>
              <a:t>Помните разницу между динамическими и статическими упражнениями? Такие виды спорта, как гимнастика, фигурное катание и зимние виды спорта, требуют динамического равновесия!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814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Можно использовать фитнес-карточки «Fit 5» и видеоролики как помощь для упражнений на все 4 типа физической активности.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451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Фитнес — это крепкое здоровье и хороший уровень подготовки, которые достигаются за счет правильной физической активности, грамотного питания и поддержания водного баланса. Сейчас мы поговорим о питании!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015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Здоровое питание — это употребление в пищу разнообразных продуктов, которые являются источником питательных веществ для правильной работы вашего тела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804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569279"/>
          </a:xfrm>
        </p:spPr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Правильное питание помогает вам как на спортивной площадке, так и за ее пределами. Оно сохраняет ваши тело и разум здоровыми, а также повышает уровень вашей спортивной подготовки и скорость восстановления.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Как правильное питание поддерживает здоровье тела и разума?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Питает тело энергией, необходимой для выполнения физических нагрузок и должного функционирования 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Помогает телу расти и восстанавливаться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Помогает организму бороться с инфекциями и болезнями 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0" indent="0">
              <a:buFont typeface="Ubuntu Light" panose="020B0604020202020204" pitchFamily="34" charset="0"/>
              <a:buNone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Как здоровое питание может улучшить уровень спортивной подготовки и скорость восстановления?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Дает организму больше энергии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Помогает укреплять мышцы и кости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Повышает концентрацию внимания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r>
              <a:rPr lang="ru-ru" b="1" dirty="0"/>
              <a:t>Вопрос:</a:t>
            </a:r>
          </a:p>
          <a:p>
            <a:r>
              <a:rPr lang="ru-ru" dirty="0"/>
              <a:t>Какие</a:t>
            </a:r>
            <a:r>
              <a:rPr lang="ru-ru" baseline="0" dirty="0"/>
              <a:t> продукты вы едите? Запишите ответы в своей рабочей тетради.</a:t>
            </a:r>
          </a:p>
          <a:p>
            <a:endParaRPr lang="en-US" baseline="0" dirty="0"/>
          </a:p>
          <a:p>
            <a:r>
              <a:rPr lang="ru-ru" i="1" baseline="0" dirty="0"/>
              <a:t>Попросите нескольких человек поделиться своими ответами.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23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Здоровое питание включает в себя продукты из различных пищевых групп. 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dirty="0"/>
              <a:t>Например, если вы будете есть только фрукты и овощи, ваши мышцы будут слабыми.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dirty="0"/>
              <a:t>Исключение овощей из рациона может привести к частым болезням.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dirty="0"/>
              <a:t>Приберегите вредную пищу, такую как десерты, чипсы и газированные напитки, для особых случаев.</a:t>
            </a:r>
            <a:r>
              <a:rPr lang="ru-ru" baseline="0" dirty="0"/>
              <a:t> </a:t>
            </a:r>
            <a:r>
              <a:rPr lang="ru-ru" dirty="0"/>
              <a:t>Употребление большого количества сахара сначала дает большой всплеск энергии, но вскоре после него появляется чувство усталости и вялости.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ru-ru" dirty="0"/>
              <a:t>Выбирайте «здоровые» закуски и употребляйте их небольшими порциями.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ru-ru" dirty="0"/>
              <a:t>Старайтесь, чтобы фрукты или овощи занимали половину ежедневного рациона. Заполните другую половину цельнозерновыми, молочными продуктами и белками.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241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Фрукты и овощи снабжают организм важными витаминами, минералами и энергией, которые необходимы для поддержания крепкого здоровья и хорошего уровня спортивной подготовки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Нужно съедать не менее 5 фруктов и овощей в день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>
                <a:solidFill>
                  <a:srgbClr val="316355"/>
                </a:solidFill>
                <a:latin typeface="Ubuntu" panose="020B0504030602030204" pitchFamily="34" charset="0"/>
                <a:ea typeface="+mn-ea"/>
                <a:cs typeface="+mn-cs"/>
              </a:rPr>
              <a:t>ВОПРОС:</a:t>
            </a:r>
          </a:p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Какие фрукты и овощи вы больше всего любите? Запишите в рабочую тетрадь как минимум 3 фрукта и 3 овоща.</a:t>
            </a:r>
          </a:p>
          <a:p>
            <a:endParaRPr lang="en-US" sz="1200" b="1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sz="1200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Попросите нескольких участников поделиться своими ответами, а затем перейдите к следующему слайду</a:t>
            </a: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44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effectLst/>
                <a:latin typeface="Ubuntu Light" panose="020B0304030602030204" pitchFamily="34" charset="0"/>
                <a:ea typeface="Ubuntu Light" panose="020B0304030602030204" pitchFamily="34" charset="0"/>
                <a:cs typeface="Times New Roman" panose="02020603050405020304" pitchFamily="18" charset="0"/>
              </a:rPr>
              <a:t>Чтобы стать великим атлетом, нужно быть здоровым атлетом.</a:t>
            </a:r>
            <a:r>
              <a:rPr lang="ru-ru" dirty="0">
                <a:effectLst/>
                <a:latin typeface="Ubuntu Light" panose="020B0304030602030204" pitchFamily="34" charset="0"/>
                <a:ea typeface="Ubuntu Light" panose="020B0304030602030204" pitchFamily="34" charset="0"/>
                <a:cs typeface="Times New Roman" panose="02020603050405020304" pitchFamily="18" charset="0"/>
              </a:rPr>
              <a:t> Здоровый образ жизни требует знаний, навыков, поддержки и приверженности здоровому отношению к окружающей действительности из года в год и на протяжении всей жизни. </a:t>
            </a:r>
            <a:endParaRPr lang="en-US" b="1" i="1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b="1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курса обучения «Капитан по фитнесу»:</a:t>
            </a:r>
            <a:endParaRPr lang="en-US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b="1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b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Предоставить атлетам знания и навыки, которые способствуют развитию физической формы через спорт и соревнования. </a:t>
            </a:r>
            <a:endParaRPr lang="en-US" dirty="0">
              <a:latin typeface="Ubuntu Light" panose="020B0304030602030204" pitchFamily="34" charset="0"/>
            </a:endParaRPr>
          </a:p>
          <a:p>
            <a:endParaRPr lang="en-US" dirty="0">
              <a:latin typeface="Ubuntu Light" panose="020B03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0745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Молочные продукты помогают сохранять кости крепкими. Они могут помочь избежать переломов, мышечной боли и слабости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Молочные продукты содержат витамин D и кальций 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Нужно употреблять не менее 3 чашек молочных продуктов в день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>
                <a:solidFill>
                  <a:srgbClr val="316355"/>
                </a:solidFill>
                <a:latin typeface="Ubuntu" panose="020B0504030602030204" pitchFamily="34" charset="0"/>
                <a:ea typeface="+mn-ea"/>
                <a:cs typeface="+mn-cs"/>
              </a:rPr>
              <a:t>ВОПРОС: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Какие молочные продукты вы больше всего любите? Запишите в рабочую тетрадь по крайней мере 3 примера.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endParaRPr lang="en-US" sz="1200" b="1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sz="1200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Попросите нескольких участников поделиться своими ответами, а затем перейдите к следующему слайду</a:t>
            </a: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613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Зерновые продукты от природы богаты клетчаткой. Они дают ощущение сытости и удовлетворенности, отчего становится проще поддерживать здоровый вес тела! 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Старайтесь составлять свое меню так, чтобы половина зерновых продуктов была цельнозерновыми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>
                <a:solidFill>
                  <a:srgbClr val="316355"/>
                </a:solidFill>
                <a:latin typeface="Ubuntu" panose="020B0504030602030204" pitchFamily="34" charset="0"/>
                <a:ea typeface="+mn-ea"/>
                <a:cs typeface="+mn-cs"/>
              </a:rPr>
              <a:t>ВОПРОС: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Какие цельнозерновые продукты вы больше всего любите? Запишите в рабочую тетрадь по крайней мере 2 примера.</a:t>
            </a:r>
          </a:p>
          <a:p>
            <a:endParaRPr lang="en-US" sz="1200" b="1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sz="1200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Попросите нескольких участников поделиться своими ответами, а затем перейдите к следующему слайду</a:t>
            </a: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011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dirty="0"/>
              <a:t>Долговременный источник энергии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589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409621"/>
          </a:xfrm>
        </p:spPr>
        <p:txBody>
          <a:bodyPr/>
          <a:lstStyle/>
          <a:p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Контроль за размером порций означает выбор полезного количества определенной пищи. </a:t>
            </a:r>
          </a:p>
          <a:p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Контроль за размером порций помогает получать пользу от питательных веществ пищи без переедания. Ешьте то, что нужно вашему телу. </a:t>
            </a:r>
          </a:p>
          <a:p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Вот несколько советов, которые помогут вам подобрать размер порций: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Пользуйтесь тарелками и мисками меньшего размера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Ограничьте отвлекающие факторы во время еды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Не держите еду на столе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Ешьте медленно</a:t>
            </a:r>
          </a:p>
          <a:p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b="1" i="0" u="none" strike="noStrike" kern="1200" baseline="0" dirty="0">
                <a:solidFill>
                  <a:srgbClr val="316355"/>
                </a:solidFill>
                <a:latin typeface="Ubuntu" panose="020B0504030602030204" pitchFamily="34" charset="0"/>
                <a:ea typeface="+mn-ea"/>
                <a:cs typeface="+mn-cs"/>
              </a:rPr>
              <a:t>ВОПРОС:</a:t>
            </a:r>
          </a:p>
          <a:p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Есть ли что-нибудь еще, что вы пытаетесь делать для контроля количества потребляемой пищи? Запишите ответ в своей рабочей тетради</a:t>
            </a:r>
          </a:p>
          <a:p>
            <a:endParaRPr lang="en-US" b="1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Попросите нескольких участников поделиться своими ответами, а затем перейдите к следующему слайду</a:t>
            </a: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674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И последний, но не менее важный аспект — поддержание водного баланса!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7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Поддержание водного баланса — это поддержание необходимого количества жидкости в организме 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Употребление правильного объема воды важно для здоровья, особенно во время тренировок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222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Ubuntu Light" panose="020B0304030602030204" pitchFamily="34" charset="0"/>
              </a:rPr>
              <a:t>Знаете ли вы, что </a:t>
            </a:r>
            <a:r>
              <a:rPr lang="ru-ru" b="0" i="0" dirty="0">
                <a:effectLst/>
                <a:latin typeface="Ubuntu Light" panose="020B0304030602030204" pitchFamily="34" charset="0"/>
              </a:rPr>
              <a:t>ваше тело на 60% состоит из воды? Поэтому неудивительно, что вода является самым важным напитком для вашего организма. </a:t>
            </a:r>
            <a:r>
              <a:rPr lang="ru-ru" dirty="0">
                <a:latin typeface="Ubuntu Light" panose="020B0304030602030204" pitchFamily="34" charset="0"/>
              </a:rPr>
              <a:t>Она нужна для всего в нашем теле!</a:t>
            </a:r>
            <a:endParaRPr lang="en-US" dirty="0">
              <a:latin typeface="Ubuntu Light" panose="020B03040306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effectLst/>
              <a:latin typeface="Ubuntu Light" panose="020B03040306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>
                <a:effectLst/>
                <a:latin typeface="Ubuntu Light" panose="020B0304030602030204" pitchFamily="34" charset="0"/>
              </a:rPr>
              <a:t>Поддержание водного баланса: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ru-ru" b="0" i="0" dirty="0">
                <a:effectLst/>
                <a:latin typeface="Ubuntu Light" panose="020B0304030602030204" pitchFamily="34" charset="0"/>
              </a:rPr>
              <a:t>Помогает организму регулировать внутреннюю температуру тела.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ru-ru" b="0" i="0" dirty="0">
                <a:effectLst/>
                <a:latin typeface="Ubuntu Light" panose="020B0304030602030204" pitchFamily="34" charset="0"/>
              </a:rPr>
              <a:t>Помогает переваривать съеденную пищу.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ru-ru" b="0" i="0" dirty="0">
                <a:effectLst/>
                <a:latin typeface="Ubuntu Light" panose="020B0304030602030204" pitchFamily="34" charset="0"/>
              </a:rPr>
              <a:t>Помогает организму усваивать витамины и минералы из съеденной пищи</a:t>
            </a:r>
            <a:r>
              <a:rPr lang="en-US" b="0" i="0" dirty="0">
                <a:effectLst/>
                <a:latin typeface="Ubuntu Light" panose="020B0304030602030204" pitchFamily="34" charset="0"/>
              </a:rPr>
              <a:t>.</a:t>
            </a:r>
            <a:endParaRPr lang="ru-ru" b="0" i="0" dirty="0">
              <a:effectLst/>
              <a:latin typeface="Ubuntu Light" panose="020B0304030602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ru-ru" b="0" i="0" dirty="0">
                <a:effectLst/>
                <a:latin typeface="Ubuntu Light" panose="020B0304030602030204" pitchFamily="34" charset="0"/>
              </a:rPr>
              <a:t>Помогает телу и разуму правильно функционировать.</a:t>
            </a:r>
            <a:endParaRPr lang="en-US" dirty="0">
              <a:latin typeface="Ubuntu Light" panose="020B0304030602030204" pitchFamily="34" charset="0"/>
            </a:endParaRPr>
          </a:p>
          <a:p>
            <a:endParaRPr lang="en-US" dirty="0">
              <a:latin typeface="Ubuntu Light" panose="020B03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639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540250"/>
          </a:xfrm>
        </p:spPr>
        <p:txBody>
          <a:bodyPr/>
          <a:lstStyle/>
          <a:p>
            <a:pPr marL="0" indent="0">
              <a:buFont typeface="Ubuntu Light" panose="020B0604020202020204" pitchFamily="34" charset="0"/>
              <a:buNone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rPr>
              <a:t>Пить можно самые разные напитки, однако некоторые из них полезнее других для здоровья.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tx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indent="0">
              <a:buFont typeface="Ubuntu Light" panose="020B0604020202020204" pitchFamily="34" charset="0"/>
              <a:buNone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rPr>
              <a:t>Газированные напитки, энергетики и «спортивные напитки» НЕ относятся к полезным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rPr>
              <a:t>Они содержат чрезмерно много сахара и могут привести к набору веса.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rPr>
              <a:t>Энергетики и многие газированные напитки также содержат кофеин. Кофеин мешает поддерживать водный баланс.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tx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indent="0">
              <a:buFont typeface="Ubuntu Light" panose="020B0604020202020204" pitchFamily="34" charset="0"/>
              <a:buNone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rPr>
              <a:t>Нежирное молоко и натуральный сок в умеренных объемах также являются полезными напитками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rPr>
              <a:t>Не более 3 стаканов молока и 1 стакана сока в день. 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tx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indent="0">
              <a:buFont typeface="Ubuntu Light" panose="020B0604020202020204" pitchFamily="34" charset="0"/>
              <a:buNone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rPr>
              <a:t>Вода — лучший напиток! Пейте воду каждый день! Вода не обязательно должна быть простой. Если вам нравятся напитки со вкусом, попробуйте газированную воду или настой. 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tx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>
                <a:solidFill>
                  <a:srgbClr val="316355"/>
                </a:solidFill>
                <a:latin typeface="Ubuntu" panose="020B0504030602030204" pitchFamily="34" charset="0"/>
                <a:ea typeface="+mn-ea"/>
                <a:cs typeface="+mn-cs"/>
              </a:rPr>
              <a:t>ЗАДАНИЕ:</a:t>
            </a:r>
          </a:p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Вы можете выполнить задание в своей рабочей тетради после завершения урока.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tx1"/>
              </a:solidFill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057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Ваш организм теряет воду, когда вы идете в туалет, потеете, занимаетесь спортом или даже просто дышите. </a:t>
            </a:r>
          </a:p>
          <a:p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Знаете ли вы, что при обезвоживании на 1–2% от веса тела уровень вашей спортивной подготовки может снизиться? Ваш организм теряет жидкость, когда вы идете в туалет, потеете, занимаетесь спортом или даже просто дышите. </a:t>
            </a:r>
          </a:p>
          <a:p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Если вы теряете слишком много жидкости и при этом не восполняете воду в достаточной мере, функционирование вашего организма ухудшается. Это называется обезвоживанием.</a:t>
            </a:r>
          </a:p>
          <a:p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Некоторые признаки обезвоживания: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Жажда 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Усталость или вялость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Головная боль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Сухость во рту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Моча приобретает темный желто-коричневый оттенок</a:t>
            </a:r>
          </a:p>
          <a:p>
            <a:endParaRPr lang="en-US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Ubuntu" panose="020B05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543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Нужно выпивать 5 бутылок воды в день, но некоторым людям может потребоваться увеличить ее потребление.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Вот факторы, которые могут повлиять на выбор объема воды, необходимого для избежания обезвоживания: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Частые, энергичные упражнения, которые приводят к чрезмерному потению или недостатку кислорода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Жаркая погода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Большая высота над уровнем моря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Болезнь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ждите появления жажды — пейте воду до, во время и после физической активности или спортивной тренировки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Ubuntu Light" panose="020B0304030602030204" pitchFamily="34" charset="0"/>
              <a:cs typeface="Times New Roman" panose="02020603050405020304" pitchFamily="18" charset="0"/>
            </a:endParaRPr>
          </a:p>
          <a:p>
            <a:r>
              <a:rPr lang="ru-ru" sz="1200" b="1" i="0" u="none" strike="noStrike" kern="1200" baseline="0" dirty="0">
                <a:solidFill>
                  <a:srgbClr val="316355"/>
                </a:solidFill>
                <a:latin typeface="Ubuntu" panose="020B0504030602030204" pitchFamily="34" charset="0"/>
                <a:ea typeface="+mn-ea"/>
                <a:cs typeface="+mn-cs"/>
              </a:rPr>
              <a:t>ВОПРОС:</a:t>
            </a:r>
          </a:p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Какие вы можете дать советы, чтобы избежать обезвоживания? Запишите ответы в своей рабочей тетради.</a:t>
            </a:r>
          </a:p>
          <a:p>
            <a:endParaRPr lang="en-US" sz="1200" b="1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sz="1200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Попросите нескольких участников поделиться своими ответами, а затем перейдите к следующему слайду</a:t>
            </a: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00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latin typeface="Ubuntu Light" panose="020B0304030602030204" pitchFamily="34" charset="0"/>
              </a:rPr>
              <a:t>Капитан по фитнесу может использовать свои лидерские и коммуникативные навыки, </a:t>
            </a:r>
            <a:r>
              <a:rPr lang="ru-ru" b="1" dirty="0">
                <a:latin typeface="Ubuntu Light" panose="020B0304030602030204" pitchFamily="34" charset="0"/>
              </a:rPr>
              <a:t>чтобы мотивировать других атлетов</a:t>
            </a:r>
            <a:r>
              <a:rPr lang="ru-ru" dirty="0">
                <a:latin typeface="Ubuntu Light" panose="020B0304030602030204" pitchFamily="34" charset="0"/>
              </a:rPr>
              <a:t> </a:t>
            </a:r>
            <a:r>
              <a:rPr lang="ru-ru" b="1" dirty="0">
                <a:latin typeface="Ubuntu Light" panose="020B0304030602030204" pitchFamily="34" charset="0"/>
              </a:rPr>
              <a:t>вести здоровый и спортивный образ жизни</a:t>
            </a:r>
            <a:r>
              <a:rPr lang="ru-ru" dirty="0">
                <a:latin typeface="Ubuntu Light" panose="020B0304030602030204" pitchFamily="34" charset="0"/>
              </a:rPr>
              <a:t> и помогать им в этом на уровне всех команд Специальной Олимпиады.</a:t>
            </a:r>
          </a:p>
          <a:p>
            <a:endParaRPr lang="en-US" dirty="0">
              <a:latin typeface="Ubuntu Light" panose="020B0304030602030204" pitchFamily="34" charset="0"/>
            </a:endParaRPr>
          </a:p>
          <a:p>
            <a:pPr marL="0" indent="0">
              <a:buClr>
                <a:schemeClr val="accent1"/>
              </a:buClr>
            </a:pPr>
            <a:r>
              <a:rPr lang="ru-ru" dirty="0">
                <a:latin typeface="Ubuntu Light" panose="020B0304030602030204" pitchFamily="34" charset="0"/>
              </a:rPr>
              <a:t>Требования к капитанам по фитнесу:</a:t>
            </a:r>
          </a:p>
          <a:p>
            <a:pPr lvl="0"/>
            <a:r>
              <a:rPr lang="ru-ru" dirty="0">
                <a:latin typeface="Ubuntu Light" panose="020B0304030602030204" pitchFamily="34" charset="0"/>
              </a:rPr>
              <a:t>Они должны оказывать</a:t>
            </a:r>
            <a:r>
              <a:rPr lang="ru-ru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ru-ru" b="1" u="sng" dirty="0">
                <a:solidFill>
                  <a:srgbClr val="FF0000"/>
                </a:solidFill>
                <a:latin typeface="Ubuntu Light" panose="020B0304030602030204" pitchFamily="34" charset="0"/>
              </a:rPr>
              <a:t>положительное</a:t>
            </a:r>
            <a:r>
              <a:rPr lang="ru-ru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ru-ru" dirty="0">
                <a:latin typeface="Ubuntu Light" panose="020B0304030602030204" pitchFamily="34" charset="0"/>
              </a:rPr>
              <a:t>влияние на своих товарищей по команде</a:t>
            </a:r>
          </a:p>
          <a:p>
            <a:pPr lvl="0"/>
            <a:r>
              <a:rPr lang="ru-ru" dirty="0">
                <a:latin typeface="Ubuntu Light" panose="020B0304030602030204" pitchFamily="34" charset="0"/>
              </a:rPr>
              <a:t>Они должны быть </a:t>
            </a:r>
            <a:r>
              <a:rPr lang="ru-ru" b="1" u="sng" dirty="0">
                <a:solidFill>
                  <a:srgbClr val="FF0000"/>
                </a:solidFill>
                <a:latin typeface="Ubuntu Light" panose="020B0304030602030204" pitchFamily="34" charset="0"/>
              </a:rPr>
              <a:t>надежными, верными и уважительными</a:t>
            </a:r>
            <a:r>
              <a:rPr lang="ru-ru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ru-ru" dirty="0">
                <a:latin typeface="Ubuntu Light" panose="020B0304030602030204" pitchFamily="34" charset="0"/>
              </a:rPr>
              <a:t>независимо от обстоятельств</a:t>
            </a:r>
          </a:p>
          <a:p>
            <a:pPr lvl="0"/>
            <a:r>
              <a:rPr lang="ru-ru" dirty="0">
                <a:latin typeface="Ubuntu Light" panose="020B0304030602030204" pitchFamily="34" charset="0"/>
              </a:rPr>
              <a:t>Они должны всегда проявлять </a:t>
            </a:r>
            <a:r>
              <a:rPr lang="ru-ru" b="1" u="sng" dirty="0">
                <a:solidFill>
                  <a:srgbClr val="FF0000"/>
                </a:solidFill>
                <a:latin typeface="Ubuntu Light" panose="020B0304030602030204" pitchFamily="34" charset="0"/>
              </a:rPr>
              <a:t>первоклассное спортивное мастерство</a:t>
            </a:r>
            <a:r>
              <a:rPr lang="ru-ru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ru-ru" dirty="0">
                <a:latin typeface="Ubuntu Light" panose="020B0304030602030204" pitchFamily="34" charset="0"/>
              </a:rPr>
              <a:t>и вести себя </a:t>
            </a:r>
            <a:r>
              <a:rPr lang="ru-ru" b="1" u="sng" dirty="0">
                <a:solidFill>
                  <a:srgbClr val="FF0000"/>
                </a:solidFill>
                <a:latin typeface="Ubuntu Light" panose="020B0304030602030204" pitchFamily="34" charset="0"/>
              </a:rPr>
              <a:t>на высшем уровне</a:t>
            </a:r>
            <a:endParaRPr lang="en-US" dirty="0">
              <a:solidFill>
                <a:srgbClr val="FF0000"/>
              </a:solidFill>
              <a:latin typeface="Ubuntu Light" panose="020B0304030602030204" pitchFamily="34" charset="0"/>
            </a:endParaRPr>
          </a:p>
          <a:p>
            <a:pPr lvl="0"/>
            <a:r>
              <a:rPr lang="ru-ru" dirty="0">
                <a:latin typeface="Ubuntu Light" panose="020B0304030602030204" pitchFamily="34" charset="0"/>
              </a:rPr>
              <a:t>Они должны быть надежными членами команды и искренне </a:t>
            </a:r>
            <a:r>
              <a:rPr lang="ru-ru" b="1" u="sng" dirty="0">
                <a:solidFill>
                  <a:srgbClr val="FF0000"/>
                </a:solidFill>
                <a:latin typeface="Ubuntu Light" panose="020B0304030602030204" pitchFamily="34" charset="0"/>
              </a:rPr>
              <a:t>заботиться об окружающих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211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завершение нашего урока давайте поговорим о том, как делиться советами по здоровому образу жизни с товарищами по команде!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176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None/>
              <a:tabLst/>
              <a:defRPr/>
            </a:pPr>
            <a:r>
              <a:rPr lang="ru-ru" dirty="0"/>
              <a:t>Как капитан по фитнесу вы </a:t>
            </a:r>
            <a:r>
              <a:rPr lang="ru-ru" b="1" dirty="0">
                <a:solidFill>
                  <a:srgbClr val="179984"/>
                </a:solidFill>
              </a:rPr>
              <a:t>должны делиться советами по санитарному просвещению на каждой тренировке. </a:t>
            </a:r>
            <a:r>
              <a:rPr lang="ru-ru" b="0" dirty="0">
                <a:solidFill>
                  <a:srgbClr val="179984"/>
                </a:solidFill>
              </a:rPr>
              <a:t>Вы должны учить </a:t>
            </a:r>
            <a:r>
              <a:rPr lang="ru-ru" dirty="0"/>
              <a:t>здоровым привычкам, которые улучшают физическую форму и уровень спортивной подготовки.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None/>
              <a:tabLst/>
              <a:defRPr/>
            </a:pPr>
            <a:r>
              <a:rPr lang="ru-ru" dirty="0"/>
              <a:t>На всех тренировках и соревнованиях вы будете служить примером для подражания</a:t>
            </a:r>
          </a:p>
          <a:p>
            <a:pPr marL="0" indent="0">
              <a:lnSpc>
                <a:spcPct val="100000"/>
              </a:lnSpc>
              <a:buFont typeface="Ubuntu Light" panose="020B0604020202020204" pitchFamily="34" charset="0"/>
              <a:buNone/>
            </a:pPr>
            <a:r>
              <a:rPr lang="ru-ru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383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effectLst/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Советы по здоровому образу жизни — это небольшие полезные советы, которые помогают вам и вашим товарищам по команде делать выбор в пользу здорового образа жизни. Они должны быть краткими, не более 2–5 минут</a:t>
            </a:r>
          </a:p>
          <a:p>
            <a:pPr marL="0" indent="0">
              <a:lnSpc>
                <a:spcPct val="100000"/>
              </a:lnSpc>
              <a:buFont typeface="Ubuntu Light" panose="020B0604020202020204" pitchFamily="34" charset="0"/>
              <a:buNone/>
            </a:pPr>
            <a:endParaRPr lang="en-US" sz="1800" dirty="0">
              <a:effectLst/>
              <a:latin typeface="Ubuntu" panose="020B0504030602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Ubuntu Light" panose="020B0604020202020204" pitchFamily="34" charset="0"/>
              <a:buNone/>
            </a:pPr>
            <a:r>
              <a:rPr lang="ru-ru" dirty="0"/>
              <a:t>По возможности представляйте советы по здоровому образу жизни в интерактивной форме! Можно вовлечь товарищей по команде следующим образом:</a:t>
            </a:r>
          </a:p>
          <a:p>
            <a:pPr marL="171450" indent="-17145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Задавайте им вопросы</a:t>
            </a:r>
          </a:p>
          <a:p>
            <a:pPr marL="171450" indent="-17145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Давайте возможность отвечать разным участникам</a:t>
            </a:r>
          </a:p>
          <a:p>
            <a:pPr marL="171450" indent="-17145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Приводите примеры</a:t>
            </a:r>
          </a:p>
          <a:p>
            <a:pPr marL="171450" indent="-17145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Ставьте им цели и проверяйте прогресс на следующих тренировках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Ubuntu" panose="020B05040306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798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30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55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[Дополнительно: групповые занятия]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957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Делиться советами по здоровому образу жизни можно разными способами! Вспомните, как вы общаетесь со своими товарищами, атлетами-участниками Специальной Олимпиады 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Вам может захотеться поделиться советом по здоровому образу жизни во время:</a:t>
            </a:r>
          </a:p>
          <a:p>
            <a:pPr marL="1143000" lvl="1" indent="-457200">
              <a:lnSpc>
                <a:spcPct val="100000"/>
              </a:lnSpc>
            </a:pPr>
            <a:r>
              <a:rPr lang="ru-ru" dirty="0"/>
              <a:t>Перерывов на воду</a:t>
            </a:r>
          </a:p>
          <a:p>
            <a:pPr marL="1143000" lvl="1" indent="-457200">
              <a:lnSpc>
                <a:spcPct val="100000"/>
              </a:lnSpc>
            </a:pPr>
            <a:r>
              <a:rPr lang="ru-ru" dirty="0"/>
              <a:t>Растяжек при заминке</a:t>
            </a:r>
          </a:p>
          <a:p>
            <a:pPr marL="1143000" lvl="1" indent="-457200">
              <a:lnSpc>
                <a:spcPct val="100000"/>
              </a:lnSpc>
            </a:pP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685800" lvl="0" indent="-457200">
              <a:lnSpc>
                <a:spcPct val="100000"/>
              </a:lnSpc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Обязательно уточняйте у своего тренера, в какой момент лучше всего делиться советом по здоровому образу жизни во время тренировки!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354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453164"/>
          </a:xfrm>
        </p:spPr>
        <p:txBody>
          <a:bodyPr/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Ubuntu Light" panose="020B0304030602030204" pitchFamily="34" charset="0"/>
                <a:cs typeface="Ubuntu Light" panose="020B0304030602030204" pitchFamily="34" charset="0"/>
              </a:rPr>
              <a:t>Советы по здоровому образу жизни можно давать о любом аспекте фитнеса: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Ubuntu Light" panose="020B0304030602030204" pitchFamily="34" charset="0"/>
                <a:cs typeface="Ubuntu Light" panose="020B0304030602030204" pitchFamily="34" charset="0"/>
              </a:rPr>
              <a:t>	Физическая активность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Ubuntu Light" panose="020B0304030602030204" pitchFamily="34" charset="0"/>
                <a:cs typeface="Ubuntu Light" panose="020B0304030602030204" pitchFamily="34" charset="0"/>
              </a:rPr>
              <a:t>	Поддержание водного баланса</a:t>
            </a:r>
            <a:br>
              <a:rPr dirty="0"/>
            </a:br>
            <a:r>
              <a:rPr lang="ru-ru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Ubuntu Light" panose="020B0304030602030204" pitchFamily="34" charset="0"/>
                <a:cs typeface="Ubuntu Light" panose="020B0304030602030204" pitchFamily="34" charset="0"/>
              </a:rPr>
              <a:t>	Питание</a:t>
            </a:r>
            <a:br>
              <a:rPr dirty="0"/>
            </a:br>
            <a:endParaRPr lang="en-US" dirty="0">
              <a:solidFill>
                <a:srgbClr val="000000"/>
              </a:solidFill>
              <a:effectLst/>
              <a:latin typeface="Ubuntu Light" panose="020B0304030602030204" pitchFamily="34" charset="0"/>
              <a:ea typeface="Ubuntu Light" panose="020B0304030602030204" pitchFamily="34" charset="0"/>
              <a:cs typeface="Ubuntu Light" panose="020B030403060203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Ubuntu Light" panose="020B0304030602030204" pitchFamily="34" charset="0"/>
                <a:cs typeface="Ubuntu Light" panose="020B0304030602030204" pitchFamily="34" charset="0"/>
              </a:rPr>
              <a:t>ВОПРОС: Кто из вас раньше уже видел или использовал руководство «Fit 5»? Поднимите руку.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effectLst/>
              <a:latin typeface="Ubuntu Light" panose="020B0304030602030204" pitchFamily="34" charset="0"/>
              <a:ea typeface="Ubuntu Light" panose="020B0304030602030204" pitchFamily="34" charset="0"/>
              <a:cs typeface="Ubuntu Light" panose="020B030403060203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Ubuntu Light" panose="020B0304030602030204" pitchFamily="34" charset="0"/>
                <a:cs typeface="Ubuntu Light" panose="020B0304030602030204" pitchFamily="34" charset="0"/>
              </a:rPr>
              <a:t>Отлично! «Fit 5» — это руководство по достижению физической формы и личных достижений за счет физической активности, питания и поддержания водного баланса. Информация из руководства «Fit 5» помогает давать напутствия на тему</a:t>
            </a:r>
            <a:r>
              <a:rPr lang="ru-ru" dirty="0">
                <a:latin typeface="Ubuntu Light" panose="020B0304030602030204" pitchFamily="34" charset="0"/>
              </a:rPr>
              <a:t>:</a:t>
            </a:r>
          </a:p>
          <a:p>
            <a:pPr marL="1143000" lvl="1" indent="-457200">
              <a:lnSpc>
                <a:spcPct val="100000"/>
              </a:lnSpc>
            </a:pPr>
            <a:r>
              <a:rPr lang="ru-ru" dirty="0"/>
              <a:t>Поддержания активности вне спортивных тренировок</a:t>
            </a:r>
          </a:p>
          <a:p>
            <a:pPr marL="1143000" lvl="1" indent="-457200">
              <a:lnSpc>
                <a:spcPct val="100000"/>
              </a:lnSpc>
            </a:pPr>
            <a:r>
              <a:rPr lang="ru-ru" dirty="0"/>
              <a:t>Употребления полезной пищи для правильной работы организма</a:t>
            </a:r>
          </a:p>
          <a:p>
            <a:pPr marL="1143000" lvl="1" indent="-457200">
              <a:lnSpc>
                <a:spcPct val="100000"/>
              </a:lnSpc>
            </a:pPr>
            <a:r>
              <a:rPr lang="ru-ru" dirty="0"/>
              <a:t>Употребления напитков, которые поддерживают водный баланс в норме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Ubuntu" panose="020B0504030602030204" pitchFamily="34" charset="0"/>
              <a:ea typeface="Ubuntu Light" panose="020B0304030602030204" pitchFamily="34" charset="0"/>
              <a:cs typeface="Ubuntu Light" panose="020B03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863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dirty="0"/>
              <a:t>В дополнение к </a:t>
            </a:r>
            <a:r>
              <a:rPr lang="ru-ru" dirty="0">
                <a:hlinkClick r:id="rId3"/>
              </a:rPr>
              <a:t>руководству «Fit 5» и фитнес-карточкам</a:t>
            </a:r>
            <a:r>
              <a:rPr lang="ru-ru" dirty="0"/>
              <a:t> информацию для советов по здоровому образу жизни можно также найти на следующих страницах и ресурсах в Интернете: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>
                <a:hlinkClick r:id="rId4"/>
              </a:rPr>
              <a:t>Набор инструментов по санитарному просвещению Специальной Олимпиады</a:t>
            </a: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>
                <a:hlinkClick r:id="rId5"/>
              </a:rPr>
              <a:t>«Дай 5» для фитнеса</a:t>
            </a: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>
                <a:hlinkClick r:id="rId6"/>
              </a:rPr>
              <a:t>Профилактика заболеваний — учебные материалы</a:t>
            </a: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Фитнес-ресурсы и руководства к вашей Программе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Можно также использовать рабочую тетрадь для помощи в создании советов по здоровому образу жизни!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265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85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Команда, у которой есть капитан по фитнесу:</a:t>
            </a:r>
          </a:p>
          <a:p>
            <a:pPr marL="342900" indent="-342900">
              <a:buFont typeface="Ubuntu Light" panose="020B0604020202020204" pitchFamily="34" charset="0"/>
              <a:buChar char="•"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Выполняет процедуры разминки и заминки безопасным и эффективным образом </a:t>
            </a:r>
          </a:p>
          <a:p>
            <a:pPr marL="342900" indent="-342900">
              <a:buFont typeface="Ubuntu Light" panose="020B0604020202020204" pitchFamily="34" charset="0"/>
              <a:buChar char="•"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Получает советы и проходит санитарное просвещение</a:t>
            </a:r>
          </a:p>
          <a:p>
            <a:pPr marL="342900" indent="-342900">
              <a:buFont typeface="Ubuntu Light" panose="020B0604020202020204" pitchFamily="34" charset="0"/>
              <a:buChar char="•"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Получает поддержку в инициативе по ведению здорового образа жизни и мотивацию для участия в других медицинских и фитнес-программах</a:t>
            </a:r>
          </a:p>
          <a:p>
            <a:pPr marL="342900" indent="-342900">
              <a:buFont typeface="Ubuntu Light" panose="020B0604020202020204" pitchFamily="34" charset="0"/>
              <a:buChar char="•"/>
            </a:pPr>
            <a:endParaRPr lang="en-US" sz="1200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en-US" b="1" u="sng" dirty="0">
              <a:latin typeface="Ubuntu Light" panose="020B0304030602030204" pitchFamily="34" charset="0"/>
            </a:endParaRPr>
          </a:p>
          <a:p>
            <a:pPr lvl="0"/>
            <a:r>
              <a:rPr lang="ru-ru" dirty="0">
                <a:latin typeface="Ubuntu Light" panose="020B0304030602030204" pitchFamily="34" charset="0"/>
              </a:rPr>
              <a:t>Капитан по фитнесу должен заботиться о своих товарищах по команде в позитивном ключе и помогать им добиваться успеха, подчеркивая их достоинства и мотивируя их.</a:t>
            </a:r>
          </a:p>
          <a:p>
            <a:pPr marL="342900" indent="-342900">
              <a:buFont typeface="Ubuntu Light" panose="020B0604020202020204" pitchFamily="34" charset="0"/>
              <a:buChar char="•"/>
            </a:pPr>
            <a:endParaRPr lang="en-US" sz="1200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Ubuntu Light" panose="020B03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335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972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С возвращением на курс обучения «Капитан по фитнесу»! На уроке 2 мы будем практиковаться в проведении разминки и заминки, применяя базовые упражнения для различных видов спорта!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720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016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Давайте вернемся к ролям и обязанностям капитана по фитнесу.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Полагаясь на свои лидерские качества, </a:t>
            </a:r>
            <a:r>
              <a:rPr lang="ru-ru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капитаны по фитнесу будут тесно сотрудничать с их тренерами и следить за тем, чтобы на здоровье и хорошую физическую форму обращалось особое внимание в контексте спортивной жизни спортсменов</a:t>
            </a:r>
            <a:r>
              <a:rPr lang="ru-ru" b="0" i="0" u="none" strike="noStrike" kern="1200" baseline="0" dirty="0">
                <a:solidFill>
                  <a:schemeClr val="dk1"/>
                </a:solidFill>
                <a:effectLst/>
                <a:latin typeface="Ubuntu" panose="020B0504030602030204" pitchFamily="34" charset="0"/>
              </a:rPr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ru-ru" b="0" i="0" u="none" strike="noStrike" kern="1200" baseline="0" dirty="0">
                <a:solidFill>
                  <a:schemeClr val="dk1"/>
                </a:solidFill>
                <a:effectLst/>
                <a:latin typeface="Ubuntu" panose="020B0504030602030204" pitchFamily="34" charset="0"/>
              </a:rPr>
              <a:t>Обучение своих товарищей по команде здоровых привычкам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ru-ru" b="0" i="0" u="none" strike="noStrike" kern="1200" baseline="0" dirty="0">
                <a:solidFill>
                  <a:schemeClr val="dk1"/>
                </a:solidFill>
                <a:effectLst/>
                <a:latin typeface="Ubuntu" panose="020B0504030602030204" pitchFamily="34" charset="0"/>
              </a:rPr>
              <a:t>Проведение разминки и заминки до и после тренировки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effectLst/>
              <a:latin typeface="Ubuntu" panose="020B05040306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None/>
              <a:tabLst/>
              <a:defRPr/>
            </a:pPr>
            <a:r>
              <a:rPr lang="ru-ru" b="0" i="0" u="none" strike="noStrike" kern="1200" baseline="0" dirty="0">
                <a:solidFill>
                  <a:schemeClr val="dk1"/>
                </a:solidFill>
                <a:effectLst/>
                <a:latin typeface="Ubuntu" panose="020B0504030602030204" pitchFamily="34" charset="0"/>
                <a:cs typeface="Times New Roman" panose="02020603050405020304" pitchFamily="18" charset="0"/>
              </a:rPr>
              <a:t>На уроке 1 мы узнали, на какие части делится фитнес, и поняли, как давать советы по здоровому образу жизни. Теперь пришло время узнать о разминке и заминке, а также попрактиковаться в проведении упражнений!</a:t>
            </a:r>
            <a:endParaRPr lang="en-US" b="0" i="0" u="none" strike="noStrike" kern="1200" baseline="0" dirty="0">
              <a:solidFill>
                <a:schemeClr val="dk1"/>
              </a:solidFill>
              <a:effectLst/>
              <a:latin typeface="Ubuntu" panose="020B05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930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865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Разминку следует проводить перед каждой </a:t>
            </a:r>
            <a:r>
              <a:rPr lang="ru-ru" dirty="0">
                <a:effectLst/>
              </a:rPr>
              <a:t>тренировкой </a:t>
            </a:r>
            <a:r>
              <a:rPr lang="ru-ru" dirty="0"/>
              <a:t>или соревнованием</a:t>
            </a:r>
            <a:r>
              <a:rPr lang="ru-ru" dirty="0">
                <a:effectLst/>
              </a:rPr>
              <a:t>. Это </a:t>
            </a:r>
            <a:r>
              <a:rPr lang="ru-ru" dirty="0"/>
              <a:t>помогает атлетам достичь состояния физической и психологической готовности</a:t>
            </a:r>
            <a:r>
              <a:rPr lang="ru-ru" dirty="0">
                <a:effectLst/>
              </a:rPr>
              <a:t>. </a:t>
            </a:r>
            <a:r>
              <a:rPr lang="ru-ru" dirty="0"/>
              <a:t>Когда атлеты готовят и </a:t>
            </a:r>
            <a:r>
              <a:rPr lang="ru-ru" dirty="0">
                <a:effectLst/>
              </a:rPr>
              <a:t>тело, </a:t>
            </a:r>
            <a:r>
              <a:rPr lang="ru-ru" dirty="0"/>
              <a:t>и разум, вероятность получения травмы </a:t>
            </a:r>
            <a:r>
              <a:rPr lang="ru-ru" dirty="0">
                <a:effectLst/>
              </a:rPr>
              <a:t>снижается, </a:t>
            </a:r>
            <a:r>
              <a:rPr lang="ru-ru" dirty="0"/>
              <a:t>а качество тренировки и показатели на соревнованиях повышаются</a:t>
            </a:r>
            <a:r>
              <a:rPr lang="ru-ru" dirty="0">
                <a:effectLst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242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Разминка готовит тело к занятиям спортом или упражнениям и помогает избегать травм, повышая: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Частоту сердечных сокращений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Частоту дыхания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Приток крови к активным мышцам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Температуру тела и мышц.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Разминка сосредотачивает разум на спорте или упражнениях: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Помогая атлетам переключиться с повседневной жизни на спорт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Мысленно повторяя ранее изученные навыки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Соединяя разум и тело (например, связывание координации рук и глаз)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Ubuntu Light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9137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Каждый вид спорта требует развития определенных навыков и движений. Разминка должна быть адаптирована к виду спорта и уровню способностей атлетов. Разминка должна начинаться в медленном темпе и постепенно становиться быстрее и сложнее.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Однако независимо от вида спорта во все разминки должны быть включены следующие три действия: 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Аэробные упражнения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Динамическая растяжка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6984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2842079"/>
          </a:xfrm>
        </p:spPr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Вспомните урок 1! Аэробика — это упражнения на выносливость.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Аэробные упражнения — это движения всего тела, повышающие частоту сердечных сокращений. Сначала упражнения должны проходить в медленном темпе и постепенно становиться более интенсивными и сложными. Упражнения должны длиться более 5 минут. Температура тела атлета должна повыситься, а дыхание участиться. В конце должно быть ощущение того, как тело наливается энергией. Это захватывающая часть тренировки!</a:t>
            </a:r>
          </a:p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 </a:t>
            </a:r>
          </a:p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ВОПРОС:</a:t>
            </a:r>
          </a:p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Какие аэробные упражнения вы можете проводить?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sz="1200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Попросите некоторых участников поделиться своими ответами.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Отличные ответы! Вот еще несколько идей: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Прогуляйтесь или пробежитесь вокруг поля или корта в течение 5 минут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Измените направление или тип ходьбы/бега. Например, боком, задом, прыжками, галопом и т. д.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Выберите и проведите несколько упражнений на выносливость «Fit 5» 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Придумайте командный танец или позвольте команде танцевать самостоятельно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563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Как только тело разогреется после аэробных упражнений, самое время сосредоточиться на растяжке мышц, которые будут задействованы в ходе занятий спортом.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Динамическая растяжка состоит из активных контролируемых действий, при которых различные части тела совершают полный диапазон движений. Некоторые примеры — круговые движения руками и махи ногами. Динамическая растяжка лучше традиционной/статической, потому что температура тела и частота сердечных сокращений повышаются. Кроме того, было доказано, что динамическая растяжка снижает травматизм лучше традиционной растяжки.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+mj-lt"/>
              </a:rPr>
              <a:t>Примеры: махи руками, высокие удары ногами при ходьбе, круговые движения бедрами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25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00000"/>
              </a:lnSpc>
              <a:buChar char="•"/>
            </a:pPr>
            <a:r>
              <a:rPr lang="ru-ru" b="1" dirty="0">
                <a:solidFill>
                  <a:srgbClr val="179984"/>
                </a:solidFill>
                <a:latin typeface="Ubuntu Light"/>
                <a:ea typeface="Ubuntu Light" panose="020B0304030602030204" pitchFamily="34" charset="0"/>
                <a:cs typeface="Times New Roman"/>
              </a:rPr>
              <a:t>Вестники з</a:t>
            </a:r>
            <a:r>
              <a:rPr lang="ru-ru" b="1" dirty="0">
                <a:solidFill>
                  <a:srgbClr val="179984"/>
                </a:solidFill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доровья</a:t>
            </a:r>
            <a:r>
              <a:rPr lang="ru-ru" b="1" dirty="0"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 </a:t>
            </a:r>
            <a:r>
              <a:rPr lang="ru-ru" dirty="0"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— это атлеты-участники Специальной олимпиады, которые прошли подготовку, чтобы стать лидерами по вопросам здоровья, учителями и защитниками интересов</a:t>
            </a:r>
          </a:p>
          <a:p>
            <a:pPr>
              <a:lnSpc>
                <a:spcPct val="100000"/>
              </a:lnSpc>
            </a:pPr>
            <a:endParaRPr lang="en-US" dirty="0">
              <a:effectLst/>
              <a:latin typeface="Ubuntu Light"/>
              <a:ea typeface="Ubuntu Light" panose="020B0304030602030204" pitchFamily="34" charset="0"/>
              <a:cs typeface="Times New Roman"/>
            </a:endParaRPr>
          </a:p>
          <a:p>
            <a:pPr marL="342900" indent="-342900">
              <a:lnSpc>
                <a:spcPct val="100000"/>
              </a:lnSpc>
              <a:buChar char="•"/>
            </a:pPr>
            <a:r>
              <a:rPr lang="ru-ru" dirty="0"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Вестники здоровья </a:t>
            </a:r>
            <a:r>
              <a:rPr lang="ru-ru" b="1" dirty="0">
                <a:solidFill>
                  <a:srgbClr val="009A79"/>
                </a:solidFill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не являются капитанами по фитнесу</a:t>
            </a:r>
            <a:r>
              <a:rPr lang="ru-ru" dirty="0"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, но им предлагается пройти этот основной модуль </a:t>
            </a:r>
            <a:endParaRPr lang="en-US" dirty="0">
              <a:latin typeface="Ubuntu Light" panose="020B0304030602030204" pitchFamily="34" charset="0"/>
              <a:ea typeface="Ubuntu Light" panose="020B0304030602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>
              <a:effectLst/>
              <a:latin typeface="Ubuntu Light" panose="020B0304030602030204" pitchFamily="34" charset="0"/>
              <a:ea typeface="Ubuntu Light" panose="020B0304030602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>
                <a:effectLst/>
                <a:latin typeface="Ubuntu Light"/>
                <a:ea typeface="Calibri" panose="020F0502020204030204" pitchFamily="34" charset="0"/>
                <a:cs typeface="Times New Roman"/>
              </a:rPr>
              <a:t>Программа «</a:t>
            </a:r>
            <a:r>
              <a:rPr lang="ru-RU" dirty="0">
                <a:effectLst/>
                <a:latin typeface="Ubuntu Light"/>
                <a:ea typeface="Calibri" panose="020F0502020204030204" pitchFamily="34" charset="0"/>
                <a:cs typeface="Times New Roman"/>
              </a:rPr>
              <a:t>Капитан по фитнесу</a:t>
            </a:r>
            <a:r>
              <a:rPr lang="ru-ru" dirty="0">
                <a:effectLst/>
                <a:latin typeface="Ubuntu Light"/>
                <a:ea typeface="Calibri" panose="020F0502020204030204" pitchFamily="34" charset="0"/>
                <a:cs typeface="Times New Roman"/>
              </a:rPr>
              <a:t>» может стать шагом к тому, чтобы стать вестником здоровья. Капитан по фитнесу может вдохновиться и почувствовать готовность взять на себя другие роли в области здоровья</a:t>
            </a:r>
            <a:endParaRPr lang="en-US" dirty="0">
              <a:latin typeface="Ubuntu Light" panose="020B0304030602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28927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Эксперты, работающие в программе Специальной Олимпиады, создали руководства и видеоролики по разминке для конкретных видов спорта, которые помогут вам в проведении разминки на тренировках!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Это отличный ресурс, который поможет вам научиться проводить упражнения для разминки.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9637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Ubuntu Light" panose="020B0604020202020204" pitchFamily="34" charset="0"/>
              <a:buChar char="•"/>
            </a:pPr>
            <a:r>
              <a:rPr lang="ru-ru" dirty="0"/>
              <a:t>По возможности вносите </a:t>
            </a:r>
            <a:r>
              <a:rPr lang="ru-ru" b="1" dirty="0"/>
              <a:t>корректировки</a:t>
            </a:r>
            <a:r>
              <a:rPr lang="ru-ru" dirty="0"/>
              <a:t> для ваших товарищей по команде, если упражнения сложные (например: марш на месте, а не подъем колен)</a:t>
            </a:r>
            <a:r>
              <a:rPr lang="en-US" dirty="0"/>
              <a:t>.</a:t>
            </a:r>
            <a:endParaRPr lang="ru-ru" dirty="0"/>
          </a:p>
          <a:p>
            <a:pPr marL="285750" indent="-285750">
              <a:buFont typeface="Ubuntu Light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Ubuntu Light" panose="020B0604020202020204" pitchFamily="34" charset="0"/>
              <a:buChar char="•"/>
            </a:pPr>
            <a:r>
              <a:rPr lang="ru-ru" dirty="0"/>
              <a:t>Выбирайте упражнения, которые </a:t>
            </a:r>
            <a:r>
              <a:rPr lang="ru-ru" b="1" dirty="0">
                <a:solidFill>
                  <a:srgbClr val="179984"/>
                </a:solidFill>
              </a:rPr>
              <a:t>подходят для вашего вида спорта. </a:t>
            </a:r>
            <a:r>
              <a:rPr lang="ru-ru" dirty="0"/>
              <a:t>В них должны использоваться те части тела, которые вы задействуете в своем виде спорта. </a:t>
            </a:r>
            <a:endParaRPr lang="en-US" b="1" dirty="0">
              <a:solidFill>
                <a:srgbClr val="179984"/>
              </a:solidFill>
            </a:endParaRPr>
          </a:p>
          <a:p>
            <a:pPr marL="285750" indent="-285750">
              <a:buFont typeface="Ubuntu Light" panose="020B0604020202020204" pitchFamily="34" charset="0"/>
              <a:buChar char="•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334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Ubuntu Light" panose="020B0604020202020204" pitchFamily="34" charset="0"/>
              <a:buChar char="•"/>
            </a:pPr>
            <a:r>
              <a:rPr lang="ru-ru" dirty="0"/>
              <a:t>Вот несколько примеров корректировок</a:t>
            </a:r>
          </a:p>
          <a:p>
            <a:pPr marL="285750" indent="-285750">
              <a:buFont typeface="Ubuntu Light" panose="020B0604020202020204" pitchFamily="34" charset="0"/>
              <a:buChar char="•"/>
            </a:pP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Теперь давайте посмотрим на корректировки в вашей рабочей тетради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7393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Теперь давайте поговорим о заминке!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4689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После окончания тренировки или соревнований необходимо провести заминку. Хорошая заминка позволяет организму постепенно вернуться в спокойное состояние. </a:t>
            </a:r>
          </a:p>
          <a:p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Хорошая заминка так же важна, как и хорошая разминка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2863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Хорошая заминка так же важна, как и хорошая разминка. Как и разминка, заминка дает множество преимуществ для физического и психического состояния, таких как: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Снижение частоты сердечных сокращений, частоты дыхания и температуры тела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Уменьшение болезненности мышц для увеличения скорости восстановления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Повышение гибкости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Содействие расслаблению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0" indent="0">
              <a:buFont typeface="Ubuntu Light" panose="020B0604020202020204" pitchFamily="34" charset="0"/>
              <a:buNone/>
            </a:pPr>
            <a:r>
              <a:rPr lang="ru-ru" b="1" i="0" u="none" strike="noStrike" kern="1200" baseline="0" dirty="0">
                <a:solidFill>
                  <a:srgbClr val="316355"/>
                </a:solidFill>
                <a:latin typeface="Ubuntu" panose="020B0504030602030204" pitchFamily="34" charset="0"/>
              </a:rPr>
              <a:t>ВОПРОС:</a:t>
            </a:r>
          </a:p>
          <a:p>
            <a:pPr marL="0" indent="0">
              <a:buFont typeface="Ubuntu Light" panose="020B0604020202020204" pitchFamily="34" charset="0"/>
              <a:buNone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Заметили разницу? Скажите, чем заминка отличается от разминки?</a:t>
            </a:r>
          </a:p>
          <a:p>
            <a:pPr marL="342900" indent="-342900">
              <a:buFont typeface="Ubuntu Light" panose="020B0604020202020204" pitchFamily="34" charset="0"/>
              <a:buChar char="•"/>
            </a:pPr>
            <a:endParaRPr lang="en-US" dirty="0">
              <a:latin typeface="Ubuntu" panose="020B0504030602030204" pitchFamily="34" charset="0"/>
            </a:endParaRPr>
          </a:p>
          <a:p>
            <a:pPr marL="342900" indent="-342900">
              <a:buFont typeface="Ubuntu Light" panose="020B0604020202020204" pitchFamily="34" charset="0"/>
              <a:buChar char="•"/>
            </a:pPr>
            <a:endParaRPr lang="en-US" dirty="0">
              <a:latin typeface="Ubuntu" panose="020B0504030602030204" pitchFamily="34" charset="0"/>
            </a:endParaRPr>
          </a:p>
          <a:p>
            <a:endParaRPr lang="en-US" dirty="0">
              <a:latin typeface="Ubuntu" panose="020B05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42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Как и разминка, типичная заминка включает в себя два ключевых компонента: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Легкая аэробная активность 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Растяжка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0" indent="0">
              <a:buFont typeface="Ubuntu Light" panose="020B0604020202020204" pitchFamily="34" charset="0"/>
              <a:buNone/>
            </a:pPr>
            <a:endParaRPr lang="en-US" dirty="0">
              <a:latin typeface="Ubuntu" panose="020B0504030602030204" pitchFamily="34" charset="0"/>
            </a:endParaRPr>
          </a:p>
          <a:p>
            <a:endParaRPr lang="en-US" dirty="0">
              <a:latin typeface="Ubuntu" panose="020B05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3946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Ubuntu Light" panose="020B0604020202020204" pitchFamily="34" charset="0"/>
              <a:buNone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В отличие от разминки, аэробная часть заминки должна постепенно снижаться по интенсивности/сложности. Это может быть легкая пробежка, переходящая сначала в быструю ходьбу, а затем в медленную. Вы также можете включить некоторые силовые и общеукрепляющие упражнения.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indent="0">
              <a:buFont typeface="Ubuntu Light" panose="020B0604020202020204" pitchFamily="34" charset="0"/>
              <a:buNone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Ваш сердечный ритм должен замедляться, и вы не должны задыхаться. +Это может быть короткая пробежка/ходьба.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4617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379107"/>
          </a:xfrm>
        </p:spPr>
        <p:txBody>
          <a:bodyPr/>
          <a:lstStyle/>
          <a:p>
            <a:pPr marL="0" indent="0">
              <a:buFont typeface="Ubuntu Light" panose="020B0604020202020204" pitchFamily="34" charset="0"/>
              <a:buNone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После легкой аэробной части нужно сделать растяжку. Упражнения на растяжку повышают гибкость и очень эффективны при заминке. 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indent="0">
              <a:buFont typeface="Ubuntu Light" panose="020B0604020202020204" pitchFamily="34" charset="0"/>
              <a:buNone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Статическая растяжка помогает улучшать гибкость и должна выполняться как минимум 30 секунд. Каждый вид спорта оказывает нагрузку на разные мышцы и суставы, поэтому важно делать растяжку, подходящую именно для вашего вида спорта. 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indent="0">
              <a:buFont typeface="Ubuntu Light" panose="020B0604020202020204" pitchFamily="34" charset="0"/>
              <a:buNone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Вот несколько советов по выполнению растяжки: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Во время каждого упражнения на растяжку сохраняйте позу в течение не менее 30 секунд</a:t>
            </a:r>
            <a:r>
              <a:rPr lang="en-US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.</a:t>
            </a:r>
            <a:endParaRPr lang="ru-ru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Делайте растяжку с обеих сторон тела, например растяните мышцу правого плеча, а затем мышцу левого!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Упражнения на растяжку следует выполнять до ощущения легкого дискомфорта, но они не должны быть болезненными. </a:t>
            </a:r>
          </a:p>
          <a:p>
            <a:pPr marL="171450" indent="-171450">
              <a:buFont typeface="Ubuntu Light" panose="020B0604020202020204" pitchFamily="34" charset="0"/>
              <a:buChar char="•"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Вы также можете использовать это время, чтобы поделиться советом по здоровому образу жизни!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indent="0">
              <a:buFont typeface="Ubuntu Light" panose="020B0604020202020204" pitchFamily="34" charset="0"/>
              <a:buNone/>
            </a:pPr>
            <a:r>
              <a:rPr lang="ru-ru" b="1" i="0" u="none" strike="noStrike" kern="1200" baseline="0" dirty="0">
                <a:solidFill>
                  <a:srgbClr val="316355"/>
                </a:solidFill>
                <a:latin typeface="Ubuntu" panose="020B0504030602030204" pitchFamily="34" charset="0"/>
                <a:ea typeface="+mn-ea"/>
                <a:cs typeface="+mn-cs"/>
              </a:rPr>
              <a:t>ВОПРОС:</a:t>
            </a:r>
          </a:p>
          <a:p>
            <a:pPr marL="0" indent="0">
              <a:buFont typeface="Ubuntu Light" panose="020B0604020202020204" pitchFamily="34" charset="0"/>
              <a:buNone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Какие статические растяжки важны для вашего вида спорта? Подумайте о различных частях тела, которые вы задействуете. Запишите ответы в своей рабочей тетради.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None/>
              <a:tabLst/>
              <a:defRPr/>
            </a:pPr>
            <a:r>
              <a:rPr lang="ru-ru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Дайте участникам пару минут на размышления, а затем попросите нескольких участников поделиться своими ответами.</a:t>
            </a: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indent="0">
              <a:buFont typeface="Ubuntu Light" panose="020B0604020202020204" pitchFamily="34" charset="0"/>
              <a:buNone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8185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Как и в случае разминки, эксперты, работающие в программе Специальной Олимпиады, создали руководства и видеоролики по заминке для конкретных видов спорта, которые помогут вам в проведении заминки на тренировках!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Это отличный ресурс, который поможет вам научиться проводить упражнения для заминки.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44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4444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Важно следовать стандартному набору упражнений для заминки. Это не только даст вам возможность проанализировать завершившуюся тренировку или внести предложения по проведению следующей, но и определить стандартную последовательность действий, которую можно попросить ваших товарищей по команде выполнять дома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Во время растяжки расставьте свою команду по кругу. Вы можете стать в центре, чтобы все могли видеть вас и следить за вашими растяжками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Помните, что некоторые растяжки могут быть сложными для равновесия. Просите своих товарищей по команде держаться за устойчивую поверхность или за плечи друг друга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Вы также можете выделить время в конце тренировки, чтобы поделиться советом по здоровому образу жизни. Ваши товарищи по команде могут слушать ваши советы во время растяжек!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6741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Настало время тренировки! Прошу всех найти свободное место и направить камеру так, чтобы мы могли видеть вас.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0136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Начнем с разминки. В группе выберите 4 динамические растяжки из этого списка.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Попросите 4 добровольцев назвать одну растяжку, которую они хотели бы попробовать. Предложите им выбрать упражнение, которое они, возможно, еще не знают. </a:t>
            </a: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Пример: многие люди знают, как делать упражнение «бег на месте с подниманием колен», но упражнение «приставные шаги» может оказаться для них в новинку.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Научите участников выполнять это упражнение и попрактикуйтесь. Через пару минут попросите кого-нибудь провести растяжку. Повторите это для 4 растяжек. Выполняйте каждую растяжку по 30 секунд.</a:t>
            </a: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279400" indent="0">
              <a:buFont typeface="Ubuntu Light" panose="020B0604020202020204" pitchFamily="34" charset="0"/>
              <a:buNone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8001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Font typeface="Ubuntu Light" panose="020B0604020202020204" pitchFamily="34" charset="0"/>
              <a:buNone/>
            </a:pPr>
            <a:r>
              <a:rPr lang="ru-ru" b="1" u="sng" dirty="0">
                <a:latin typeface="Ubuntu" panose="020B0504030602030204" pitchFamily="34" charset="0"/>
              </a:rPr>
              <a:t>ПРИМЕЧАНИЕ: Измените этот слайд в зависимости от вида спорта, который вы преподаете </a:t>
            </a:r>
          </a:p>
          <a:p>
            <a:pPr marL="0" indent="0">
              <a:lnSpc>
                <a:spcPct val="100000"/>
              </a:lnSpc>
              <a:buFont typeface="Ubuntu Light" panose="020B0604020202020204" pitchFamily="34" charset="0"/>
              <a:buNone/>
            </a:pPr>
            <a:endParaRPr lang="en-US" dirty="0">
              <a:latin typeface="Ubuntu" panose="020B05040306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Вы отлично справились с динамическими растяжками! Помните, что спорт бывает разных типов! Поэтому всегда при проведении разминки пользуйтесь руководствами по разминке.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Рассмотрим пример из баскетбола. Аэробные упражнения должны выполняться по 30 секунд каждое. Динамические растяжки — по 10 раз в каждую сторону/направление.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Вы можете изменить этот слайд на другой вид спорта. Подберите слайд, который подходит к виду спорта капитанов по фитнесу. </a:t>
            </a: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Вы можете обсудить и попрактиковаться делать различные разминки для этого конкретного вида спорта.</a:t>
            </a:r>
            <a:endParaRPr lang="en-US" b="1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 typeface="Ubuntu Light" panose="020B0604020202020204" pitchFamily="34" charset="0"/>
              <a:buNone/>
            </a:pPr>
            <a:endParaRPr lang="en-US" b="1" i="1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5925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Теперь потренируемся в заминках. В группе выберите 4 статические растяжки из этого списка.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Попросите 4 добровольцев назвать одну растяжку, которую они хотели бы попробовать. Предложите им выбрать растяжку, которую они еще не знают, или выбрать растяжку для нескольких разных частей тела.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Научите участников выполнять эту растяжку и попрактикуйтесь. Через пару минут попросите кого-нибудь провести растяжку. Повторите это для 4 растяжек. Удерживайте каждую растяжку в течение 30 секунд.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Ubuntu Light" panose="020B0604020202020204" pitchFamily="34" charset="0"/>
              <a:buChar char="•"/>
            </a:pPr>
            <a:endParaRPr lang="en-US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2575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None/>
              <a:tabLst/>
              <a:defRPr/>
            </a:pPr>
            <a:r>
              <a:rPr lang="ru-ru" b="1" u="sng" dirty="0">
                <a:latin typeface="Ubuntu" panose="020B0504030602030204" pitchFamily="34" charset="0"/>
              </a:rPr>
              <a:t>ПРИМЕЧАНИЕ: Измените этот слайд в зависимости от вида спорта, который вы преподаете </a:t>
            </a:r>
          </a:p>
          <a:p>
            <a:pPr marL="0" indent="0">
              <a:lnSpc>
                <a:spcPct val="100000"/>
              </a:lnSpc>
              <a:buFont typeface="Ubuntu Light" panose="020B0604020202020204" pitchFamily="34" charset="0"/>
              <a:buNone/>
            </a:pPr>
            <a:endParaRPr lang="en-US" dirty="0">
              <a:latin typeface="Ubuntu" panose="020B05040306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Вы отлично справились со статическими растяжками! Помните, что спорт бывает разных типов! Поэтому всегда при проведении растяжек пользуйтесь руководствами по заминке.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Рассмотрим пример из баскетбола. Аэробные упражнения следует выполнять в течение нескольких минут и удерживать каждую растяжку по 30 секунд. Обязательно делайте растяжку для обеих сторон!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Вы можете изменить этот слайд на другой вид спорта. Подберите слайд, который подходит к виду спорта капитанов по фитнесу. </a:t>
            </a: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Вы можете обсудить и попрактиковаться делать различные заминки для этого конкретного вида спорта.</a:t>
            </a:r>
            <a:endParaRPr lang="en-US" b="1" i="1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0" indent="0">
              <a:lnSpc>
                <a:spcPct val="100000"/>
              </a:lnSpc>
              <a:buFont typeface="Ubuntu Light" panose="020B0604020202020204" pitchFamily="34" charset="0"/>
              <a:buNone/>
            </a:pPr>
            <a:endParaRPr lang="en-US" dirty="0">
              <a:latin typeface="Ubuntu" panose="020B0504030602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Ubuntu Light" panose="020B0604020202020204" pitchFamily="34" charset="0"/>
              <a:buChar char="•"/>
            </a:pPr>
            <a:endParaRPr lang="en-US" b="1" i="1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7888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49670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Вот еще несколько советов по проведению разминки и заминки: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Следуйте стандартному набору упражнений для разминки и заминки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Излучайте уверенность! Говорите громко и ясно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Поощряйте всех своих товарищей по команде присоединяться к участию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Обеспечьте достаточно свободного места для безопасного и эффективного выполнения упражнений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None/>
              <a:tabLst/>
              <a:defRPr/>
            </a:pPr>
            <a:endParaRPr lang="en-US" b="0" i="0" u="none" strike="noStrike" kern="1200" baseline="0" dirty="0">
              <a:solidFill>
                <a:schemeClr val="dk1"/>
              </a:solidFill>
              <a:latin typeface="Ubuntu" panose="020B0504030602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ru-ru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</a:rPr>
              <a:t>Наблюдайте, правильно ли ваши товарищи по команде выполняют упражнения, и помогайте им, если у них это не получается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i="1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i="1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b="1" i="1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СЦЕНАРИИ ДЛЯ ОБСУЖДЕНИЯ: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effectLst/>
                <a:latin typeface="Ubuntu" panose="020B0504030602030204" pitchFamily="34" charset="0"/>
                <a:ea typeface="Times New Roman" panose="02020603050405020304" pitchFamily="18" charset="0"/>
              </a:rPr>
              <a:t>Атлет всегда опаздывает</a:t>
            </a:r>
            <a:endParaRPr lang="en-US" dirty="0">
              <a:effectLst/>
              <a:latin typeface="Ubuntu" panose="020B0504030602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effectLst/>
                <a:latin typeface="Ubuntu" panose="020B0504030602030204" pitchFamily="34" charset="0"/>
                <a:ea typeface="Times New Roman" panose="02020603050405020304" pitchFamily="18" charset="0"/>
              </a:rPr>
              <a:t>Партнеры в рамках программы «Объединенный спорт» не участвуют</a:t>
            </a:r>
            <a:endParaRPr lang="en-US" dirty="0">
              <a:effectLst/>
              <a:latin typeface="Ubuntu" panose="020B0504030602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effectLst/>
                <a:latin typeface="Ubuntu" panose="020B0504030602030204" pitchFamily="34" charset="0"/>
                <a:ea typeface="Times New Roman" panose="02020603050405020304" pitchFamily="18" charset="0"/>
              </a:rPr>
              <a:t>Ваш тренер прерывает вашу разминку, чтобы начать тренировку</a:t>
            </a:r>
            <a:endParaRPr lang="en-US" dirty="0">
              <a:effectLst/>
              <a:latin typeface="Ubuntu" panose="020B0504030602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effectLst/>
                <a:latin typeface="Ubuntu" panose="020B0504030602030204" pitchFamily="34" charset="0"/>
                <a:ea typeface="Times New Roman" panose="02020603050405020304" pitchFamily="18" charset="0"/>
              </a:rPr>
              <a:t>Товарищ по команде неправильно делает упражнение</a:t>
            </a:r>
            <a:endParaRPr lang="en-US" dirty="0">
              <a:effectLst/>
              <a:latin typeface="Ubuntu" panose="020B0504030602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effectLst/>
                <a:latin typeface="Ubuntu" panose="020B0504030602030204" pitchFamily="34" charset="0"/>
                <a:ea typeface="Times New Roman" panose="02020603050405020304" pitchFamily="18" charset="0"/>
              </a:rPr>
              <a:t>Товарищ по команде не хочет участвовать</a:t>
            </a:r>
            <a:endParaRPr lang="en-US" dirty="0">
              <a:effectLst/>
              <a:latin typeface="Ubuntu" panose="020B0504030602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i="1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2838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Как упоминалось при обсуждении </a:t>
            </a:r>
            <a:r>
              <a:rPr lang="ru-ru" sz="1200" b="0" i="0" u="none" strike="noStrike" kern="1200" baseline="0" noProof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сценариев</a:t>
            </a:r>
            <a:r>
              <a:rPr lang="ru-ru" sz="1200" b="0" i="0" u="none" strike="noStrike" kern="1200" baseline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, </a:t>
            </a:r>
            <a:r>
              <a:rPr lang="ru-ru" sz="1200" b="0" i="0" u="none" strike="noStrike" kern="1200" baseline="0" noProof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важно обсуждать со своим тренером вопросы из сферы ответственности капитана по фитнесу. Это нужно делать в начале сезона, и вы можете заниматься до/после тренировок, если хотите. Помните, что ваш тренер и персонал Программы всегда готовы помочь вам!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1899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119336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ru-ru" b="0" i="0" u="none" strike="noStrike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rPr>
              <a:t>Перед началом сезона важно обсудить со своим тренером вопросы из сферы ответственности капитана по фитнесу. Лучше всего позвонить ему или встретиться лично, но можно и написать на электронную почту. </a:t>
            </a:r>
          </a:p>
          <a:p>
            <a:pPr>
              <a:lnSpc>
                <a:spcPct val="95000"/>
              </a:lnSpc>
            </a:pPr>
            <a:endParaRPr lang="en-US" b="0" i="0" u="none" strike="noStrike" kern="1200" baseline="0" dirty="0">
              <a:solidFill>
                <a:schemeClr val="tx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>
              <a:lnSpc>
                <a:spcPct val="95000"/>
              </a:lnSpc>
            </a:pPr>
            <a:r>
              <a:rPr lang="ru-ru" b="0" i="0" u="none" strike="noStrike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rPr>
              <a:t>При обращении скажите:</a:t>
            </a:r>
          </a:p>
          <a:p>
            <a:pPr>
              <a:lnSpc>
                <a:spcPct val="95000"/>
              </a:lnSpc>
            </a:pPr>
            <a:r>
              <a:rPr lang="ru-ru" b="0" i="1" u="none" strike="noStrike" kern="120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rPr>
              <a:t>«Я в вашей команде, и я — капитан по фитнесу. Я прошел (прошла) курс обучения «Капитан по фитнесу» и могу проводить разминки и заминки, а также делиться советами по здоровому образу жизни. Можно ли выделить немного времени в начале и конце тренировки для таких занятий?» </a:t>
            </a:r>
          </a:p>
          <a:p>
            <a:pPr algn="l" rtl="0" fontAlgn="base">
              <a:lnSpc>
                <a:spcPct val="95000"/>
              </a:lnSpc>
              <a:buFont typeface="+mj-lt"/>
              <a:buNone/>
            </a:pPr>
            <a:endParaRPr lang="en-US" b="0" i="1" u="none" strike="noStrike" kern="1200" baseline="0" dirty="0">
              <a:solidFill>
                <a:schemeClr val="tx1"/>
              </a:solidFill>
              <a:effectLst/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b="0" i="0" spc="-10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Таким образом вы дадите тренеру понять, что ваша роль не является для него дополнительной работой, а призвана помочь ему. </a:t>
            </a:r>
            <a:r>
              <a:rPr lang="ru-ru" b="1" i="1" spc="-10" dirty="0">
                <a:solidFill>
                  <a:schemeClr val="dk1"/>
                </a:solidFill>
                <a:effectLst/>
                <a:latin typeface="Ubuntu" panose="020B0504030602030204" pitchFamily="34" charset="0"/>
                <a:cs typeface="Times New Roman" panose="02020603050405020304" pitchFamily="18" charset="0"/>
              </a:rPr>
              <a:t> </a:t>
            </a:r>
            <a:r>
              <a:rPr lang="ru-ru" b="0" i="0" spc="-10" dirty="0">
                <a:solidFill>
                  <a:schemeClr val="dk1"/>
                </a:solidFill>
                <a:effectLst/>
                <a:latin typeface="Ubuntu" panose="020B0504030602030204" pitchFamily="34" charset="0"/>
                <a:cs typeface="Times New Roman" panose="02020603050405020304" pitchFamily="18" charset="0"/>
              </a:rPr>
              <a:t>Это позволит </a:t>
            </a:r>
            <a:r>
              <a:rPr lang="ru-ru" b="0" i="0" spc="-10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вашему тренеру узнать еще до первой тренировки, что вы являетесь капитаном по фитнесу. У него будет время, чтобы понять вашу роль и подстроиться под время, необходимое для разминки и заминки. </a:t>
            </a:r>
          </a:p>
          <a:p>
            <a:pPr algn="l" rtl="0" fontAlgn="base">
              <a:lnSpc>
                <a:spcPct val="95000"/>
              </a:lnSpc>
              <a:buFont typeface="+mj-lt"/>
              <a:buNone/>
            </a:pPr>
            <a:endParaRPr lang="en-US" b="0" i="0" dirty="0">
              <a:solidFill>
                <a:srgbClr val="000000"/>
              </a:solidFill>
              <a:effectLst/>
              <a:latin typeface="Ubuntu" panose="020B0504030602030204" pitchFamily="34" charset="0"/>
            </a:endParaRPr>
          </a:p>
          <a:p>
            <a:pPr algn="l" rtl="0" fontAlgn="base">
              <a:lnSpc>
                <a:spcPct val="95000"/>
              </a:lnSpc>
              <a:buFont typeface="+mj-lt"/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Если вы отправляете электронное письмо, вы можете вложить в него руководство по разминке и заминке для вашего вида спорта, чтобы ваш тренер мог ознакомиться с ним. </a:t>
            </a:r>
          </a:p>
          <a:p>
            <a:pPr algn="l" rtl="0" fontAlgn="base">
              <a:lnSpc>
                <a:spcPct val="95000"/>
              </a:lnSpc>
              <a:buFont typeface="+mj-lt"/>
              <a:buNone/>
            </a:pPr>
            <a:endParaRPr lang="en-US" b="0" i="0" dirty="0">
              <a:solidFill>
                <a:srgbClr val="000000"/>
              </a:solidFill>
              <a:effectLst/>
              <a:latin typeface="Ubuntu" panose="020B0504030602030204" pitchFamily="34" charset="0"/>
            </a:endParaRPr>
          </a:p>
          <a:p>
            <a:pPr algn="l" rtl="0" fontAlgn="base">
              <a:lnSpc>
                <a:spcPct val="95000"/>
              </a:lnSpc>
              <a:buFont typeface="+mj-lt"/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Вы также можете сообщить своему тренеру, что придете на тренировку с распечатанными копиями этого руководства.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2394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u="none" strike="noStrike" kern="1200" baseline="0" noProof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При общении со своим тренером обязательно расскажите ему об этих дополнительных аспектах: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kern="1200" baseline="0" noProof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ru-ru" b="0" i="0" u="none" strike="noStrike" kern="1200" baseline="0" noProof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Перед своей первой тренировкой поговорите со своим тренером и опишите ему преимущества разминки и заминки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endParaRPr lang="en-US" b="0" i="0" u="none" strike="noStrike" kern="1200" baseline="0" noProof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ru-ru" b="0" i="0" u="none" strike="noStrike" kern="1200" baseline="0" noProof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Объясните ему, почему атлетам важно быть здоровыми и находиться в хорошей физической форме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endParaRPr lang="en-US" b="0" i="0" u="none" strike="noStrike" kern="1200" baseline="0" noProof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ru-ru" b="0" i="0" u="none" strike="noStrike" kern="1200" baseline="0" noProof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Расскажите своему тренеру, почему для вас важно быть капитаном по фитнесу!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endParaRPr lang="en-US" b="0" i="0" u="none" strike="noStrike" kern="1200" baseline="0" noProof="0" dirty="0">
              <a:solidFill>
                <a:schemeClr val="dk1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Ubuntu Light" panose="020B0604020202020204" pitchFamily="34" charset="0"/>
              <a:buNone/>
              <a:tabLst/>
              <a:defRPr/>
            </a:pPr>
            <a:r>
              <a:rPr lang="ru-ru" b="0" i="0" u="none" strike="noStrike" kern="1200" baseline="0" noProof="0" dirty="0">
                <a:solidFill>
                  <a:schemeClr val="dk1"/>
                </a:solidFill>
                <a:latin typeface="Ubuntu" panose="020B0504030602030204" pitchFamily="34" charset="0"/>
                <a:ea typeface="+mn-ea"/>
                <a:cs typeface="+mn-cs"/>
              </a:rPr>
              <a:t>У вас есть все знания и навыки, чтобы стать великим капитаном по фитнесу — покажите это своему тренеру!</a:t>
            </a:r>
          </a:p>
          <a:p>
            <a:pPr algn="l" rtl="0" fontAlgn="base">
              <a:buFont typeface="+mj-lt"/>
              <a:buNone/>
            </a:pPr>
            <a:endParaRPr lang="en-US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79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latin typeface="Ubuntu Light" panose="020B0304030602030204" pitchFamily="34" charset="0"/>
                <a:cs typeface="Calibri"/>
              </a:rPr>
              <a:t>Тренер:</a:t>
            </a:r>
          </a:p>
          <a:p>
            <a:pPr marL="285750" indent="-285750">
              <a:buFont typeface="Ubuntu Light"/>
              <a:buChar char="•"/>
            </a:pPr>
            <a:r>
              <a:rPr lang="ru-ru" dirty="0">
                <a:latin typeface="Ubuntu Light" panose="020B0304030602030204" pitchFamily="34" charset="0"/>
              </a:rPr>
              <a:t>Является лидером на каждой тренировке</a:t>
            </a:r>
            <a:endParaRPr lang="en-US" dirty="0">
              <a:latin typeface="Ubuntu Light" panose="020B0304030602030204" pitchFamily="34" charset="0"/>
              <a:cs typeface="Calibri"/>
            </a:endParaRPr>
          </a:p>
          <a:p>
            <a:pPr marL="285750" indent="-285750">
              <a:buFont typeface="Ubuntu Light"/>
              <a:buChar char="•"/>
            </a:pPr>
            <a:r>
              <a:rPr lang="ru-ru" dirty="0">
                <a:latin typeface="Ubuntu Light" panose="020B0304030602030204" pitchFamily="34" charset="0"/>
              </a:rPr>
              <a:t>Определяет порядок проведения тренировок</a:t>
            </a:r>
            <a:endParaRPr lang="en-US" dirty="0">
              <a:latin typeface="Ubuntu Light" panose="020B0304030602030204" pitchFamily="34" charset="0"/>
              <a:cs typeface="Calibri"/>
            </a:endParaRPr>
          </a:p>
          <a:p>
            <a:pPr marL="285750" indent="-285750">
              <a:buFont typeface="Ubuntu Light"/>
              <a:buChar char="•"/>
            </a:pPr>
            <a:r>
              <a:rPr lang="ru-ru" dirty="0">
                <a:latin typeface="Ubuntu Light" panose="020B0304030602030204" pitchFamily="34" charset="0"/>
              </a:rPr>
              <a:t>Развивает спортивные навыки и тренирует</a:t>
            </a:r>
            <a:endParaRPr lang="en-US" dirty="0">
              <a:latin typeface="Ubuntu Light" panose="020B0304030602030204" pitchFamily="34" charset="0"/>
              <a:cs typeface="Calibri"/>
            </a:endParaRPr>
          </a:p>
          <a:p>
            <a:pPr marL="285750" indent="-285750">
              <a:buFont typeface="Ubuntu Light"/>
              <a:buChar char="•"/>
            </a:pPr>
            <a:r>
              <a:rPr lang="ru-ru" dirty="0">
                <a:latin typeface="Ubuntu Light" panose="020B0304030602030204" pitchFamily="34" charset="0"/>
              </a:rPr>
              <a:t>Определяет время начала и конца тренировки</a:t>
            </a:r>
            <a:endParaRPr lang="en-US" dirty="0">
              <a:latin typeface="Ubuntu Light" panose="020B0304030602030204" pitchFamily="34" charset="0"/>
              <a:cs typeface="Calibri"/>
            </a:endParaRPr>
          </a:p>
          <a:p>
            <a:pPr marL="285750" indent="-285750">
              <a:buFont typeface="Ubuntu Light"/>
              <a:buChar char="•"/>
            </a:pPr>
            <a:r>
              <a:rPr lang="ru-ru" dirty="0">
                <a:latin typeface="Ubuntu Light" panose="020B0304030602030204" pitchFamily="34" charset="0"/>
              </a:rPr>
              <a:t>Мотивирует атлетов</a:t>
            </a:r>
            <a:endParaRPr lang="en-US" dirty="0">
              <a:latin typeface="Ubuntu Light" panose="020B0304030602030204" pitchFamily="34" charset="0"/>
              <a:cs typeface="Calibri"/>
            </a:endParaRPr>
          </a:p>
          <a:p>
            <a:pPr marL="285750" indent="-285750">
              <a:buFont typeface="Ubuntu Light"/>
              <a:buChar char="•"/>
            </a:pPr>
            <a:r>
              <a:rPr lang="ru-ru" dirty="0">
                <a:latin typeface="Ubuntu Light" panose="020B0304030602030204" pitchFamily="34" charset="0"/>
              </a:rPr>
              <a:t>Общается с отдельными атлетами, когда того требует ситуация</a:t>
            </a:r>
          </a:p>
          <a:p>
            <a:pPr marL="285750" indent="-285750">
              <a:buFont typeface="Ubuntu Light"/>
              <a:buChar char="•"/>
            </a:pPr>
            <a:endParaRPr lang="en-US" dirty="0">
              <a:latin typeface="Ubuntu Light" panose="020B0304030602030204" pitchFamily="34" charset="0"/>
              <a:cs typeface="Calibri" panose="020F0502020204030204"/>
            </a:endParaRPr>
          </a:p>
          <a:p>
            <a:r>
              <a:rPr lang="ru-ru" dirty="0">
                <a:latin typeface="Ubuntu Light" panose="020B0304030602030204" pitchFamily="34" charset="0"/>
                <a:cs typeface="Calibri" panose="020F0502020204030204"/>
              </a:rPr>
              <a:t>Капитаны по фитнесу:</a:t>
            </a:r>
          </a:p>
          <a:p>
            <a:pPr marL="285750" indent="-285750">
              <a:buFont typeface="Ubuntu Light"/>
              <a:buChar char="•"/>
            </a:pPr>
            <a:r>
              <a:rPr lang="ru-ru" dirty="0">
                <a:latin typeface="Ubuntu Light" panose="020B0304030602030204" pitchFamily="34" charset="0"/>
              </a:rPr>
              <a:t>Помогает проводить разминку перед началом тренировки</a:t>
            </a:r>
            <a:endParaRPr lang="en-US" dirty="0">
              <a:latin typeface="Ubuntu Light" panose="020B0304030602030204" pitchFamily="34" charset="0"/>
              <a:cs typeface="Calibri" panose="020F0502020204030204"/>
            </a:endParaRPr>
          </a:p>
          <a:p>
            <a:pPr marL="285750" indent="-285750">
              <a:buFont typeface="Ubuntu Light"/>
              <a:buChar char="•"/>
            </a:pPr>
            <a:r>
              <a:rPr lang="ru-ru" dirty="0">
                <a:latin typeface="Ubuntu Light" panose="020B0304030602030204" pitchFamily="34" charset="0"/>
              </a:rPr>
              <a:t>Служит положительным примером для своих товарищей по команде</a:t>
            </a:r>
            <a:endParaRPr lang="en-US" dirty="0">
              <a:latin typeface="Ubuntu Light" panose="020B0304030602030204" pitchFamily="34" charset="0"/>
              <a:cs typeface="Calibri" panose="020F0502020204030204"/>
            </a:endParaRPr>
          </a:p>
          <a:p>
            <a:pPr marL="285750" indent="-285750">
              <a:buFont typeface="Ubuntu Light"/>
              <a:buChar char="•"/>
            </a:pPr>
            <a:r>
              <a:rPr lang="ru-ru" dirty="0">
                <a:latin typeface="Ubuntu Light" panose="020B0304030602030204" pitchFamily="34" charset="0"/>
              </a:rPr>
              <a:t>Делится советами или проводит санитарное просвещение на каждой тренировке</a:t>
            </a:r>
            <a:endParaRPr lang="en-US" dirty="0">
              <a:latin typeface="Ubuntu Light" panose="020B0304030602030204" pitchFamily="34" charset="0"/>
              <a:cs typeface="Calibri" panose="020F0502020204030204"/>
            </a:endParaRPr>
          </a:p>
          <a:p>
            <a:pPr marL="285750" indent="-285750">
              <a:buFont typeface="Ubuntu Light"/>
              <a:buChar char="•"/>
            </a:pPr>
            <a:r>
              <a:rPr lang="ru-ru" dirty="0">
                <a:latin typeface="Ubuntu Light" panose="020B0304030602030204" pitchFamily="34" charset="0"/>
              </a:rPr>
              <a:t>Помогает с растяжками при заминке после тренировок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0930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0563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1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Поздравляем! Спасибо за участие! Вот вы и прошли курс обучения «Капитан по фитнесу».</a:t>
            </a:r>
          </a:p>
          <a:p>
            <a:r>
              <a:rPr lang="ru-ru" sz="1200" b="1" i="1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 </a:t>
            </a:r>
          </a:p>
          <a:p>
            <a:r>
              <a:rPr lang="ru-ru" sz="1200" b="1" i="1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Помните: чтобы стать великим атлетом, нужно быть здоровым спортсменом. Ваш тренер и персонал Программы всегда готовы помочь вам!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i="1" dirty="0"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highlight>
                <a:srgbClr val="FFFF00"/>
              </a:highlight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12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Курс обучения «Капитан по фитнесу» состоит из двух уроков:</a:t>
            </a:r>
            <a:endParaRPr lang="en-US" sz="1200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200" b="1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b="1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Представление о фитнесе</a:t>
            </a:r>
          </a:p>
          <a:p>
            <a:pPr marL="228600" marR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b="1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разминки и заминки </a:t>
            </a:r>
            <a:endParaRPr lang="en-US" sz="1200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Ubuntu Light" panose="020B03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24C34-D508-4CCF-A9F5-C631378A631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96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>
            <a:extLst>
              <a:ext uri="{FF2B5EF4-FFF2-40B4-BE49-F238E27FC236}">
                <a16:creationId xmlns:a16="http://schemas.microsoft.com/office/drawing/2014/main" id="{CE2F896E-9854-4FE5-BB71-8A3008E9A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558" b="12558"/>
          <a:stretch/>
        </p:blipFill>
        <p:spPr>
          <a:xfrm>
            <a:off x="-9525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5BAF14-F32E-4930-932F-1C5905D98E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22568" y="344960"/>
            <a:ext cx="2316019" cy="8098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FF1FD9-A42F-EA4D-36B9-86AA81D1ECA5}"/>
              </a:ext>
            </a:extLst>
          </p:cNvPr>
          <p:cNvSpPr txBox="1"/>
          <p:nvPr userDrawn="1"/>
        </p:nvSpPr>
        <p:spPr>
          <a:xfrm>
            <a:off x="575446" y="369638"/>
            <a:ext cx="330249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50" b="1" spc="100" baseline="0" dirty="0">
                <a:solidFill>
                  <a:schemeClr val="bg1"/>
                </a:solidFill>
                <a:latin typeface="Ubuntu" panose="020B0504030602030204" pitchFamily="34" charset="0"/>
              </a:rPr>
              <a:t>СПОРТИВНОЕ ЛИДЕРСТВО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23C601-E722-9056-9726-4898B70BE062}"/>
              </a:ext>
            </a:extLst>
          </p:cNvPr>
          <p:cNvSpPr txBox="1"/>
          <p:nvPr userDrawn="1"/>
        </p:nvSpPr>
        <p:spPr>
          <a:xfrm>
            <a:off x="539827" y="2100572"/>
            <a:ext cx="6191479" cy="1961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8000" b="1" spc="-500" baseline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ПОКАЗЫВАЯ ПУТЬ</a:t>
            </a:r>
          </a:p>
        </p:txBody>
      </p:sp>
    </p:spTree>
    <p:extLst>
      <p:ext uri="{BB962C8B-B14F-4D97-AF65-F5344CB8AC3E}">
        <p14:creationId xmlns:p14="http://schemas.microsoft.com/office/powerpoint/2010/main" val="115417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6AE1B8-70D0-4951-A945-CEA464212D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2793" y="344961"/>
            <a:ext cx="1965794" cy="68742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DC747-2661-4EFD-803D-474FFED200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962025"/>
            <a:ext cx="6572250" cy="687426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226A07-6959-47A0-BA61-34063C4631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9150" y="2552700"/>
            <a:ext cx="9410700" cy="571500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Lesson intro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9DA7251-DE92-4204-B323-60FF4160C9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465473"/>
            <a:ext cx="9410700" cy="1478001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Lesson intro</a:t>
            </a:r>
          </a:p>
        </p:txBody>
      </p:sp>
    </p:spTree>
    <p:extLst>
      <p:ext uri="{BB962C8B-B14F-4D97-AF65-F5344CB8AC3E}">
        <p14:creationId xmlns:p14="http://schemas.microsoft.com/office/powerpoint/2010/main" val="307110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s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674C508-E0F3-484B-9952-DDB7650C52FA}"/>
              </a:ext>
            </a:extLst>
          </p:cNvPr>
          <p:cNvGrpSpPr/>
          <p:nvPr userDrawn="1"/>
        </p:nvGrpSpPr>
        <p:grpSpPr>
          <a:xfrm>
            <a:off x="-25400" y="982606"/>
            <a:ext cx="4892788" cy="4892788"/>
            <a:chOff x="-165099" y="1638300"/>
            <a:chExt cx="4892788" cy="489278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9B01250-E6B4-4901-8449-EBBF54535BF2}"/>
                </a:ext>
              </a:extLst>
            </p:cNvPr>
            <p:cNvSpPr/>
            <p:nvPr userDrawn="1"/>
          </p:nvSpPr>
          <p:spPr>
            <a:xfrm>
              <a:off x="-165099" y="1638300"/>
              <a:ext cx="2441574" cy="48927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9F8D64A-ADA5-41C3-947B-2BF0F82A4876}"/>
                </a:ext>
              </a:extLst>
            </p:cNvPr>
            <p:cNvSpPr/>
            <p:nvPr userDrawn="1"/>
          </p:nvSpPr>
          <p:spPr>
            <a:xfrm>
              <a:off x="-165099" y="1638300"/>
              <a:ext cx="4892788" cy="48927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4DB36-B4D1-4673-A8A9-5D5CE88860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9760" y="3088480"/>
            <a:ext cx="4892788" cy="604837"/>
          </a:xfrm>
        </p:spPr>
        <p:txBody>
          <a:bodyPr>
            <a:noAutofit/>
          </a:bodyPr>
          <a:lstStyle>
            <a:lvl1pPr marL="0" indent="0" algn="r">
              <a:buNone/>
              <a:defRPr sz="4400" b="1">
                <a:solidFill>
                  <a:srgbClr val="00695E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838FE1-9D47-4B32-AF42-A6BEE24F01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57188" y="2681644"/>
            <a:ext cx="2525360" cy="442912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rgbClr val="00695E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D97941-AA41-3FB3-8437-17DA8250D0A8}"/>
              </a:ext>
            </a:extLst>
          </p:cNvPr>
          <p:cNvSpPr txBox="1"/>
          <p:nvPr userDrawn="1"/>
        </p:nvSpPr>
        <p:spPr>
          <a:xfrm>
            <a:off x="8758411" y="6233652"/>
            <a:ext cx="2912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spc="100" baseline="0" dirty="0">
                <a:solidFill>
                  <a:srgbClr val="00695E"/>
                </a:solidFill>
                <a:latin typeface="Ubuntu" panose="020B0504030602030204" pitchFamily="34" charset="0"/>
              </a:rPr>
              <a:t>СПОРТИВНОЕ ЛИДЕРСТВО</a:t>
            </a:r>
          </a:p>
        </p:txBody>
      </p:sp>
    </p:spTree>
    <p:extLst>
      <p:ext uri="{BB962C8B-B14F-4D97-AF65-F5344CB8AC3E}">
        <p14:creationId xmlns:p14="http://schemas.microsoft.com/office/powerpoint/2010/main" val="3983991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B882EA3-E766-4F40-9384-29D6407D28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316571"/>
            <a:ext cx="9610725" cy="5810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A594284-69EF-4DEC-B420-A3DC797B72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897596"/>
            <a:ext cx="9591675" cy="581025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17998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4FFF77-2D3E-4262-8095-12A64B4047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650" y="1962150"/>
            <a:ext cx="9772650" cy="34004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800"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F76A88-2A11-94A7-E679-E57417BA9475}"/>
              </a:ext>
            </a:extLst>
          </p:cNvPr>
          <p:cNvSpPr txBox="1"/>
          <p:nvPr userDrawn="1"/>
        </p:nvSpPr>
        <p:spPr>
          <a:xfrm>
            <a:off x="8758411" y="6233652"/>
            <a:ext cx="2912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spc="100" baseline="0" dirty="0">
                <a:solidFill>
                  <a:srgbClr val="00695E"/>
                </a:solidFill>
                <a:latin typeface="Ubuntu" panose="020B0504030602030204" pitchFamily="34" charset="0"/>
              </a:rPr>
              <a:t>СПОРТИВНОЕ ЛИДЕРСТВО</a:t>
            </a:r>
          </a:p>
        </p:txBody>
      </p:sp>
    </p:spTree>
    <p:extLst>
      <p:ext uri="{BB962C8B-B14F-4D97-AF65-F5344CB8AC3E}">
        <p14:creationId xmlns:p14="http://schemas.microsoft.com/office/powerpoint/2010/main" val="769387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eneral slide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B882EA3-E766-4F40-9384-29D6407D28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316572"/>
            <a:ext cx="9610725" cy="37875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A594284-69EF-4DEC-B420-A3DC797B72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712319"/>
            <a:ext cx="9591675" cy="37875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17998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4FFF77-2D3E-4262-8095-12A64B4047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650" y="1962150"/>
            <a:ext cx="9772650" cy="34004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800"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8D225F-BF3D-F614-1129-657CBB39DF67}"/>
              </a:ext>
            </a:extLst>
          </p:cNvPr>
          <p:cNvSpPr txBox="1"/>
          <p:nvPr userDrawn="1"/>
        </p:nvSpPr>
        <p:spPr>
          <a:xfrm>
            <a:off x="8758411" y="6233652"/>
            <a:ext cx="2912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spc="100" baseline="0" dirty="0">
                <a:solidFill>
                  <a:srgbClr val="00695E"/>
                </a:solidFill>
                <a:latin typeface="Ubuntu" panose="020B0504030602030204" pitchFamily="34" charset="0"/>
              </a:rPr>
              <a:t>СПОРТИВНОЕ ЛИДЕРСТВО</a:t>
            </a:r>
          </a:p>
        </p:txBody>
      </p:sp>
    </p:spTree>
    <p:extLst>
      <p:ext uri="{BB962C8B-B14F-4D97-AF65-F5344CB8AC3E}">
        <p14:creationId xmlns:p14="http://schemas.microsoft.com/office/powerpoint/2010/main" val="597473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1767BAE-8A6B-4245-8072-DC7D459144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28875" y="1638300"/>
            <a:ext cx="9829800" cy="4892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B882EA3-E766-4F40-9384-29D6407D28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536016"/>
            <a:ext cx="9610725" cy="581025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2" name="Picture 21" descr="Текст&#10;&#10;Описание создается автоматически">
            <a:extLst>
              <a:ext uri="{FF2B5EF4-FFF2-40B4-BE49-F238E27FC236}">
                <a16:creationId xmlns:a16="http://schemas.microsoft.com/office/drawing/2014/main" id="{65E0366C-219D-4F6C-A98A-6EBBF0FF07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075" y="518668"/>
            <a:ext cx="1750317" cy="61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06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9A8685-21A9-447D-943C-17D541644DCF}"/>
              </a:ext>
            </a:extLst>
          </p:cNvPr>
          <p:cNvSpPr txBox="1"/>
          <p:nvPr userDrawn="1"/>
        </p:nvSpPr>
        <p:spPr>
          <a:xfrm>
            <a:off x="8758411" y="6233652"/>
            <a:ext cx="2912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spc="100" baseline="0" dirty="0">
                <a:solidFill>
                  <a:srgbClr val="00695E"/>
                </a:solidFill>
                <a:latin typeface="Ubuntu" panose="020B0504030602030204" pitchFamily="34" charset="0"/>
              </a:rPr>
              <a:t>СПОРТИВНОЕ ЛИДЕРСТВО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C82241-D7BD-45C9-A845-0538A7795C11}"/>
              </a:ext>
            </a:extLst>
          </p:cNvPr>
          <p:cNvSpPr txBox="1"/>
          <p:nvPr userDrawn="1"/>
        </p:nvSpPr>
        <p:spPr>
          <a:xfrm>
            <a:off x="1071716" y="1769806"/>
            <a:ext cx="525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Ubuntu" panose="020B0504030602030204" pitchFamily="34" charset="0"/>
              </a:rPr>
              <a:t>Есть вопросы?</a:t>
            </a:r>
          </a:p>
        </p:txBody>
      </p:sp>
    </p:spTree>
    <p:extLst>
      <p:ext uri="{BB962C8B-B14F-4D97-AF65-F5344CB8AC3E}">
        <p14:creationId xmlns:p14="http://schemas.microsoft.com/office/powerpoint/2010/main" val="2371464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extLst>
              <a:ext uri="{FF2B5EF4-FFF2-40B4-BE49-F238E27FC236}">
                <a16:creationId xmlns:a16="http://schemas.microsoft.com/office/drawing/2014/main" id="{2835C92D-E5B8-41EA-ADAD-BE973996A7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4396" y="440288"/>
            <a:ext cx="2167000" cy="133582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00319023-64F7-46C2-A150-219C22B85B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8" y="38100"/>
            <a:ext cx="1389348" cy="138934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8331B1DF-448C-49C4-A805-4506121147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23534" y="282615"/>
            <a:ext cx="877942" cy="87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59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 userDrawn="1">
          <p15:clr>
            <a:srgbClr val="FBAE40"/>
          </p15:clr>
        </p15:guide>
        <p15:guide id="2" orient="horz" pos="288" userDrawn="1">
          <p15:clr>
            <a:srgbClr val="FBAE40"/>
          </p15:clr>
        </p15:guide>
        <p15:guide id="3" pos="4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F961701-E30C-432A-88F1-0D6982F906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558" b="12558"/>
          <a:stretch/>
        </p:blipFill>
        <p:spPr>
          <a:xfrm>
            <a:off x="-9525" y="0"/>
            <a:ext cx="12211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782AE-9BAD-43CA-9DC2-663751ACD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79C50-C718-4482-8CC0-C0C1DC8B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5B169-DCD4-4F3A-8B07-D019309DB2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E692E-3B2C-4E6B-B906-E260F68CBF18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FC83E-3826-48AF-8650-862BABCA4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93CC0-3B7F-4768-9084-D7297830C3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3AB00-0628-4CBF-805E-7F0427F7F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32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63" r:id="rId3"/>
    <p:sldLayoutId id="2147483653" r:id="rId4"/>
    <p:sldLayoutId id="2147483661" r:id="rId5"/>
    <p:sldLayoutId id="2147483660" r:id="rId6"/>
    <p:sldLayoutId id="2147483654" r:id="rId7"/>
    <p:sldLayoutId id="2147483650" r:id="rId8"/>
    <p:sldLayoutId id="214748366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Ubuntu Light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Ubuntu Light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Ubuntu Light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Ubuntu Light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Ubuntu Light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Ubuntu Light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Ubuntu Light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Ubuntu Light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Ubuntu Light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11" Type="http://schemas.openxmlformats.org/officeDocument/2006/relationships/image" Target="../media/image25.jpg"/><Relationship Id="rId5" Type="http://schemas.openxmlformats.org/officeDocument/2006/relationships/image" Target="../media/image19.png"/><Relationship Id="rId15" Type="http://schemas.openxmlformats.org/officeDocument/2006/relationships/image" Target="../media/image29.sv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6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10" Type="http://schemas.openxmlformats.org/officeDocument/2006/relationships/image" Target="../media/image59.sv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65.png"/><Relationship Id="rId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g"/><Relationship Id="rId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3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microsoft.com/office/2007/relationships/hdphoto" Target="../media/hdphoto3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resources.specialolympics.org/health/health-promotion" TargetMode="External"/><Relationship Id="rId3" Type="http://schemas.openxmlformats.org/officeDocument/2006/relationships/image" Target="../media/image63.png"/><Relationship Id="rId7" Type="http://schemas.openxmlformats.org/officeDocument/2006/relationships/hyperlink" Target="https://resources.specialolympics.org/health/fitness/high-5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dropbox.com/s/g8vp5noauhml5tb/USA%20Games%20Challenge_Health%20Education%20Toolkit_PROGRAMS.pdf?dl=0" TargetMode="External"/><Relationship Id="rId5" Type="http://schemas.openxmlformats.org/officeDocument/2006/relationships/hyperlink" Target="https://resources.specialolympics.org/health/fitness/fit-5" TargetMode="External"/><Relationship Id="rId4" Type="http://schemas.microsoft.com/office/2007/relationships/hdphoto" Target="../media/hdphoto3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6.wdp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jpeg"/><Relationship Id="rId4" Type="http://schemas.microsoft.com/office/2007/relationships/hdphoto" Target="../media/hdphoto6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tiff"/><Relationship Id="rId4" Type="http://schemas.microsoft.com/office/2007/relationships/hdphoto" Target="../media/hdphoto6.wdp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microsoft.com/office/2007/relationships/hdphoto" Target="../media/hdphoto10.wdp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hyperlink" Target="https://resources.specialolympics.org/leadership-excellence/leadership-and-skills-training/sports-leader/fitness-captain" TargetMode="External"/><Relationship Id="rId4" Type="http://schemas.microsoft.com/office/2007/relationships/hdphoto" Target="../media/hdphoto6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png"/><Relationship Id="rId4" Type="http://schemas.microsoft.com/office/2007/relationships/hdphoto" Target="../media/hdphoto5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jpeg"/><Relationship Id="rId4" Type="http://schemas.microsoft.com/office/2007/relationships/hdphoto" Target="../media/hdphoto5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tif"/><Relationship Id="rId4" Type="http://schemas.microsoft.com/office/2007/relationships/hdphoto" Target="../media/hdphoto5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hyperlink" Target="https://resources.specialolympics.org/leadership-excellence/leadership-and-skills-training/sports-leader/fitness-captain" TargetMode="Externa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1.wdp"/><Relationship Id="rId4" Type="http://schemas.openxmlformats.org/officeDocument/2006/relationships/image" Target="../media/image8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jpeg"/><Relationship Id="rId4" Type="http://schemas.microsoft.com/office/2007/relationships/hdphoto" Target="../media/hdphoto11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1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jpeg"/><Relationship Id="rId4" Type="http://schemas.microsoft.com/office/2007/relationships/hdphoto" Target="../media/hdphoto11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1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1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sv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579FEC-E1FB-41DA-A376-7E3F59AA917D}"/>
              </a:ext>
            </a:extLst>
          </p:cNvPr>
          <p:cNvSpPr txBox="1"/>
          <p:nvPr/>
        </p:nvSpPr>
        <p:spPr>
          <a:xfrm>
            <a:off x="731520" y="5730240"/>
            <a:ext cx="499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00" dirty="0">
                <a:solidFill>
                  <a:schemeClr val="bg1"/>
                </a:solidFill>
                <a:latin typeface="Ubuntu" panose="020B0504030602030204" pitchFamily="34" charset="0"/>
              </a:rPr>
              <a:t>КАПИТАН ПО ФИТНЕСУ</a:t>
            </a:r>
          </a:p>
        </p:txBody>
      </p:sp>
    </p:spTree>
    <p:extLst>
      <p:ext uri="{BB962C8B-B14F-4D97-AF65-F5344CB8AC3E}">
        <p14:creationId xmlns:p14="http://schemas.microsoft.com/office/powerpoint/2010/main" val="1776153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CB3E4F-24F8-4B0B-AD89-B7D27D57E1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100" y="1196212"/>
            <a:ext cx="9429750" cy="1299337"/>
          </a:xfrm>
        </p:spPr>
        <p:txBody>
          <a:bodyPr>
            <a:normAutofit lnSpcReduction="10000"/>
          </a:bodyPr>
          <a:lstStyle/>
          <a:p>
            <a:r>
              <a:rPr lang="ru-ru" b="0" dirty="0"/>
              <a:t>Урок 1.</a:t>
            </a:r>
          </a:p>
          <a:p>
            <a:r>
              <a:rPr lang="ru-ru" dirty="0"/>
              <a:t>Представление о фитнесе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E3C1A-EA2F-4F02-A563-47F74298C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9150" y="3105150"/>
            <a:ext cx="9410700" cy="571500"/>
          </a:xfrm>
        </p:spPr>
        <p:txBody>
          <a:bodyPr/>
          <a:lstStyle/>
          <a:p>
            <a:r>
              <a:rPr lang="ru-ru" dirty="0"/>
              <a:t>План урока: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598ED0-1757-4FE6-8884-1DAE690AC6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100" y="3676650"/>
            <a:ext cx="9626290" cy="1620179"/>
          </a:xfrm>
        </p:spPr>
        <p:txBody>
          <a:bodyPr/>
          <a:lstStyle/>
          <a:p>
            <a:r>
              <a:rPr lang="ru-RU" sz="2800" b="1" dirty="0"/>
              <a:t>Узнать</a:t>
            </a:r>
            <a:r>
              <a:rPr lang="ru-ru" sz="2800" b="1" dirty="0"/>
              <a:t> об основах физической активности, питания, водного баланса и о том, как поддерживать своих товарищей по команде</a:t>
            </a:r>
            <a:endParaRPr lang="en-US" sz="3600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966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50FAFA-C274-4836-BF79-7BFE384099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ru-ru" dirty="0"/>
              <a:t>Что такое «фитнес»?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3844FC-C540-439E-8B8B-CC7E2E21FE92}"/>
              </a:ext>
            </a:extLst>
          </p:cNvPr>
          <p:cNvSpPr txBox="1"/>
          <p:nvPr/>
        </p:nvSpPr>
        <p:spPr>
          <a:xfrm>
            <a:off x="579379" y="6245152"/>
            <a:ext cx="6211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2976E9-9626-B6CD-57D3-A714AA58D7C7}"/>
              </a:ext>
            </a:extLst>
          </p:cNvPr>
          <p:cNvSpPr txBox="1"/>
          <p:nvPr/>
        </p:nvSpPr>
        <p:spPr>
          <a:xfrm>
            <a:off x="136668" y="1798276"/>
            <a:ext cx="11895499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3000" dirty="0">
                <a:ea typeface="+mn-lt"/>
                <a:cs typeface="+mn-lt"/>
              </a:rPr>
              <a:t>Это крепкое здоровье и хороший уровень подготовки, которые достигаются за счет </a:t>
            </a:r>
            <a:r>
              <a:rPr lang="ru-ru" sz="3000" b="1" dirty="0">
                <a:solidFill>
                  <a:srgbClr val="FFC000"/>
                </a:solidFill>
                <a:ea typeface="+mn-lt"/>
                <a:cs typeface="+mn-lt"/>
              </a:rPr>
              <a:t>физической активности</a:t>
            </a:r>
            <a:r>
              <a:rPr lang="ru-ru" sz="3000" dirty="0">
                <a:ea typeface="+mn-lt"/>
                <a:cs typeface="+mn-lt"/>
              </a:rPr>
              <a:t>, </a:t>
            </a:r>
            <a:r>
              <a:rPr lang="ru-ru" sz="3000" b="1" dirty="0">
                <a:solidFill>
                  <a:srgbClr val="FF33CC"/>
                </a:solidFill>
                <a:ea typeface="+mn-lt"/>
                <a:cs typeface="+mn-lt"/>
              </a:rPr>
              <a:t>грамотного питания</a:t>
            </a:r>
            <a:r>
              <a:rPr lang="ru-ru" sz="3000" dirty="0">
                <a:ea typeface="+mn-lt"/>
                <a:cs typeface="+mn-lt"/>
              </a:rPr>
              <a:t> и </a:t>
            </a:r>
            <a:r>
              <a:rPr lang="ru-ru" sz="3000" b="1" dirty="0">
                <a:solidFill>
                  <a:srgbClr val="00B0F0"/>
                </a:solidFill>
                <a:ea typeface="+mn-lt"/>
                <a:cs typeface="+mn-lt"/>
              </a:rPr>
              <a:t>поддержания водного баланса</a:t>
            </a:r>
            <a:endParaRPr lang="en-US" sz="3000" dirty="0">
              <a:cs typeface="Calibri"/>
            </a:endParaRPr>
          </a:p>
        </p:txBody>
      </p:sp>
      <p:pic>
        <p:nvPicPr>
          <p:cNvPr id="3" name="Picture 2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558862B0-7D1D-9321-47BC-2DDB0E9C3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91" y="3652284"/>
            <a:ext cx="2099931" cy="2099931"/>
          </a:xfrm>
          <a:prstGeom prst="rect">
            <a:avLst/>
          </a:prstGeom>
        </p:spPr>
      </p:pic>
      <p:pic>
        <p:nvPicPr>
          <p:cNvPr id="5" name="Picture 4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C25E4B69-7BE2-A302-A408-8D8408237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953" y="3672682"/>
            <a:ext cx="2088094" cy="2099931"/>
          </a:xfrm>
          <a:prstGeom prst="rect">
            <a:avLst/>
          </a:prstGeom>
        </p:spPr>
      </p:pic>
      <p:pic>
        <p:nvPicPr>
          <p:cNvPr id="8" name="Picture 7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7AAF6D7E-EEA5-296B-1A17-98764652E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89" y="3672681"/>
            <a:ext cx="2101682" cy="209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12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50FAFA-C274-4836-BF79-7BFE384099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ru-ru" dirty="0"/>
              <a:t>В чем важность фитнеса?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2976E9-9626-B6CD-57D3-A714AA58D7C7}"/>
              </a:ext>
            </a:extLst>
          </p:cNvPr>
          <p:cNvSpPr txBox="1"/>
          <p:nvPr/>
        </p:nvSpPr>
        <p:spPr>
          <a:xfrm>
            <a:off x="246409" y="2986325"/>
            <a:ext cx="3606576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2400" dirty="0">
                <a:cs typeface="Calibri"/>
              </a:rPr>
              <a:t>Улучшение уровня спортивной подготовки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A74168-EE83-0A7C-3761-4907173E8C65}"/>
              </a:ext>
            </a:extLst>
          </p:cNvPr>
          <p:cNvSpPr txBox="1"/>
          <p:nvPr/>
        </p:nvSpPr>
        <p:spPr>
          <a:xfrm>
            <a:off x="579379" y="6245152"/>
            <a:ext cx="6191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pic>
        <p:nvPicPr>
          <p:cNvPr id="2" name="Graphic 2" descr="Атом со сплошной заливкой">
            <a:extLst>
              <a:ext uri="{FF2B5EF4-FFF2-40B4-BE49-F238E27FC236}">
                <a16:creationId xmlns:a16="http://schemas.microsoft.com/office/drawing/2014/main" id="{EA0B00C5-440C-9860-1214-9C49624D2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03236" y="2069123"/>
            <a:ext cx="914400" cy="914400"/>
          </a:xfrm>
          <a:prstGeom prst="rect">
            <a:avLst/>
          </a:prstGeom>
        </p:spPr>
      </p:pic>
      <p:pic>
        <p:nvPicPr>
          <p:cNvPr id="3" name="Graphic 3" descr="Футбольный мяч со сплошной заливкой">
            <a:extLst>
              <a:ext uri="{FF2B5EF4-FFF2-40B4-BE49-F238E27FC236}">
                <a16:creationId xmlns:a16="http://schemas.microsoft.com/office/drawing/2014/main" id="{43E61441-9836-8F13-F930-0107BE261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41231" y="2069123"/>
            <a:ext cx="914400" cy="914400"/>
          </a:xfrm>
          <a:prstGeom prst="rect">
            <a:avLst/>
          </a:prstGeom>
        </p:spPr>
      </p:pic>
      <p:pic>
        <p:nvPicPr>
          <p:cNvPr id="4" name="Graphic 4" descr="Контур ухмыляющегося лица со сплошной заливкой">
            <a:extLst>
              <a:ext uri="{FF2B5EF4-FFF2-40B4-BE49-F238E27FC236}">
                <a16:creationId xmlns:a16="http://schemas.microsoft.com/office/drawing/2014/main" id="{2F22AD4B-3FA3-4709-A913-0D6A04EFC0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66455" y="2069123"/>
            <a:ext cx="914400" cy="914400"/>
          </a:xfrm>
          <a:prstGeom prst="rect">
            <a:avLst/>
          </a:prstGeom>
        </p:spPr>
      </p:pic>
      <p:pic>
        <p:nvPicPr>
          <p:cNvPr id="5" name="Graphic 7" descr="Сон со сплошной заливкой">
            <a:extLst>
              <a:ext uri="{FF2B5EF4-FFF2-40B4-BE49-F238E27FC236}">
                <a16:creationId xmlns:a16="http://schemas.microsoft.com/office/drawing/2014/main" id="{0927387C-F42A-EA98-EDB4-7DDF928EAA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78985" y="2069123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DC40D7-A566-DC7E-CA6B-692122F8AC6F}"/>
              </a:ext>
            </a:extLst>
          </p:cNvPr>
          <p:cNvSpPr txBox="1"/>
          <p:nvPr/>
        </p:nvSpPr>
        <p:spPr>
          <a:xfrm>
            <a:off x="4023759" y="2986324"/>
            <a:ext cx="253729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2400" dirty="0">
                <a:cs typeface="Calibri"/>
              </a:rPr>
              <a:t>Повышение уровня энергии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12B2A3-9BF7-98EE-58A3-DE2051385369}"/>
              </a:ext>
            </a:extLst>
          </p:cNvPr>
          <p:cNvSpPr txBox="1"/>
          <p:nvPr/>
        </p:nvSpPr>
        <p:spPr>
          <a:xfrm>
            <a:off x="6770395" y="3031719"/>
            <a:ext cx="230283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2400" dirty="0">
                <a:cs typeface="Calibri"/>
              </a:rPr>
              <a:t>Повышение настроения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5EC09D-F324-D2AB-EDE4-20B44BF9B20C}"/>
              </a:ext>
            </a:extLst>
          </p:cNvPr>
          <p:cNvSpPr txBox="1"/>
          <p:nvPr/>
        </p:nvSpPr>
        <p:spPr>
          <a:xfrm>
            <a:off x="9292995" y="3068384"/>
            <a:ext cx="248269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2400" dirty="0">
                <a:cs typeface="Calibri"/>
              </a:rPr>
              <a:t>Улучшение сна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C1C05F-F418-CF4C-6FDE-02D13BDC0943}"/>
              </a:ext>
            </a:extLst>
          </p:cNvPr>
          <p:cNvSpPr txBox="1"/>
          <p:nvPr/>
        </p:nvSpPr>
        <p:spPr>
          <a:xfrm>
            <a:off x="2151581" y="5324079"/>
            <a:ext cx="230283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2400" dirty="0">
                <a:cs typeface="Calibri"/>
              </a:rPr>
              <a:t>Здоровый вес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0D2A47-979E-B480-20FB-91CAC2B8B687}"/>
              </a:ext>
            </a:extLst>
          </p:cNvPr>
          <p:cNvSpPr txBox="1"/>
          <p:nvPr/>
        </p:nvSpPr>
        <p:spPr>
          <a:xfrm>
            <a:off x="4686588" y="5359019"/>
            <a:ext cx="289624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2400" dirty="0">
                <a:cs typeface="Calibri"/>
              </a:rPr>
              <a:t>Продление жизни</a:t>
            </a:r>
          </a:p>
        </p:txBody>
      </p:sp>
      <p:pic>
        <p:nvPicPr>
          <p:cNvPr id="20" name="Picture 19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3318553B-5E43-3FDB-F9E3-A6D12BEC9B8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>
          <a:xfrm>
            <a:off x="8923764" y="4134674"/>
            <a:ext cx="1297457" cy="1284481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AA778EC-D268-4B6E-6F56-0E17202F3495}"/>
              </a:ext>
            </a:extLst>
          </p:cNvPr>
          <p:cNvSpPr txBox="1"/>
          <p:nvPr/>
        </p:nvSpPr>
        <p:spPr>
          <a:xfrm>
            <a:off x="7673713" y="5379577"/>
            <a:ext cx="3901248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2400" dirty="0">
                <a:cs typeface="Calibri"/>
              </a:rPr>
              <a:t>Снижение уровня стресса</a:t>
            </a:r>
          </a:p>
        </p:txBody>
      </p:sp>
      <p:pic>
        <p:nvPicPr>
          <p:cNvPr id="12" name="Graphic 11" descr="Сердце с пульсом со сплошной заливкой">
            <a:extLst>
              <a:ext uri="{FF2B5EF4-FFF2-40B4-BE49-F238E27FC236}">
                <a16:creationId xmlns:a16="http://schemas.microsoft.com/office/drawing/2014/main" id="{16BC5F2D-C603-9B16-DB58-7130E59C16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44571" y="4118321"/>
            <a:ext cx="1297457" cy="1297457"/>
          </a:xfrm>
          <a:prstGeom prst="rect">
            <a:avLst/>
          </a:prstGeom>
        </p:spPr>
      </p:pic>
      <p:pic>
        <p:nvPicPr>
          <p:cNvPr id="19" name="Graphic 18" descr="Прибавка в весе со сплошной заливкой">
            <a:extLst>
              <a:ext uri="{FF2B5EF4-FFF2-40B4-BE49-F238E27FC236}">
                <a16:creationId xmlns:a16="http://schemas.microsoft.com/office/drawing/2014/main" id="{186B7D4F-517C-3C80-0AA5-9EF59568D7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86101" y="4160020"/>
            <a:ext cx="1233790" cy="123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32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Человек на лавочке&#10;&#10;Описание, автоматически созданное с низкой степенью достоверности">
            <a:extLst>
              <a:ext uri="{FF2B5EF4-FFF2-40B4-BE49-F238E27FC236}">
                <a16:creationId xmlns:a16="http://schemas.microsoft.com/office/drawing/2014/main" id="{64197BFA-8B09-C009-4E78-929C0A1C66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9" t="17836" r="529" b="5774"/>
          <a:stretch/>
        </p:blipFill>
        <p:spPr>
          <a:xfrm>
            <a:off x="2584449" y="982549"/>
            <a:ext cx="9607551" cy="48927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F50A39B-8252-F2FC-259E-D87325FD872A}"/>
              </a:ext>
            </a:extLst>
          </p:cNvPr>
          <p:cNvGrpSpPr/>
          <p:nvPr/>
        </p:nvGrpSpPr>
        <p:grpSpPr>
          <a:xfrm>
            <a:off x="-63499" y="982662"/>
            <a:ext cx="4892788" cy="4892788"/>
            <a:chOff x="-165099" y="1638300"/>
            <a:chExt cx="4892788" cy="4892788"/>
          </a:xfrm>
          <a:solidFill>
            <a:schemeClr val="accent5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C7C656-87AC-4CE6-745A-90AB429F890E}"/>
                </a:ext>
              </a:extLst>
            </p:cNvPr>
            <p:cNvSpPr/>
            <p:nvPr userDrawn="1"/>
          </p:nvSpPr>
          <p:spPr>
            <a:xfrm>
              <a:off x="-165099" y="1638300"/>
              <a:ext cx="2441574" cy="48927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A71B517-4397-851D-2D25-229B50C6611E}"/>
                </a:ext>
              </a:extLst>
            </p:cNvPr>
            <p:cNvSpPr/>
            <p:nvPr userDrawn="1"/>
          </p:nvSpPr>
          <p:spPr>
            <a:xfrm>
              <a:off x="-165099" y="1638300"/>
              <a:ext cx="4892788" cy="4892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F8156022-C449-A44C-1203-980692C4A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1142999"/>
            <a:ext cx="4572000" cy="4572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9EF1A6-88F5-1FA7-C771-14BD788895B6}"/>
              </a:ext>
            </a:extLst>
          </p:cNvPr>
          <p:cNvSpPr txBox="1"/>
          <p:nvPr/>
        </p:nvSpPr>
        <p:spPr>
          <a:xfrm>
            <a:off x="579379" y="6245152"/>
            <a:ext cx="6211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</p:spTree>
    <p:extLst>
      <p:ext uri="{BB962C8B-B14F-4D97-AF65-F5344CB8AC3E}">
        <p14:creationId xmlns:p14="http://schemas.microsoft.com/office/powerpoint/2010/main" val="233850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7ED5C19C-7CE0-ECF8-48D3-CBA60C6CC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290702"/>
            <a:ext cx="1566739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Физическая активность и упражнения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Физическая активность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6E16D-C546-D369-3B80-DDC3012CE770}"/>
              </a:ext>
            </a:extLst>
          </p:cNvPr>
          <p:cNvSpPr txBox="1"/>
          <p:nvPr/>
        </p:nvSpPr>
        <p:spPr>
          <a:xfrm>
            <a:off x="579380" y="6245152"/>
            <a:ext cx="6077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B7A94F-F015-D13C-8C49-DA523CF676A1}"/>
              </a:ext>
            </a:extLst>
          </p:cNvPr>
          <p:cNvSpPr txBox="1"/>
          <p:nvPr/>
        </p:nvSpPr>
        <p:spPr>
          <a:xfrm>
            <a:off x="170122" y="1686766"/>
            <a:ext cx="11817440" cy="176663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ctr">
              <a:lnSpc>
                <a:spcPct val="85000"/>
              </a:lnSpc>
              <a:buNone/>
            </a:pPr>
            <a:r>
              <a:rPr lang="ru-ru" sz="3200" b="1" dirty="0">
                <a:ea typeface="+mn-lt"/>
                <a:cs typeface="+mn-lt"/>
              </a:rPr>
              <a:t>Физическая активность</a:t>
            </a:r>
          </a:p>
          <a:p>
            <a:pPr marL="0" indent="0" algn="ctr">
              <a:lnSpc>
                <a:spcPct val="85000"/>
              </a:lnSpc>
              <a:buNone/>
            </a:pPr>
            <a:r>
              <a:rPr lang="ru-ru" sz="3200" dirty="0">
                <a:ea typeface="+mn-lt"/>
                <a:cs typeface="+mn-lt"/>
              </a:rPr>
              <a:t>— это любые движения нашего тела. </a:t>
            </a:r>
            <a:br>
              <a:rPr lang="en-US" sz="3200" dirty="0">
                <a:ea typeface="+mn-lt"/>
                <a:cs typeface="+mn-lt"/>
              </a:rPr>
            </a:br>
            <a:r>
              <a:rPr lang="ru-ru" sz="3200" dirty="0">
                <a:ea typeface="+mn-lt"/>
                <a:cs typeface="+mn-lt"/>
              </a:rPr>
              <a:t>Эти движения производятся мышцами, </a:t>
            </a:r>
            <a:br>
              <a:rPr lang="en-US" sz="3200" dirty="0">
                <a:ea typeface="+mn-lt"/>
                <a:cs typeface="+mn-lt"/>
              </a:rPr>
            </a:br>
            <a:r>
              <a:rPr lang="ru-ru" sz="3200" dirty="0">
                <a:ea typeface="+mn-lt"/>
                <a:cs typeface="+mn-lt"/>
              </a:rPr>
              <a:t>которые потребляют для этого нашу энергию.</a:t>
            </a:r>
            <a:endParaRPr lang="en-US" sz="2400" dirty="0">
              <a:cs typeface="Calibri"/>
            </a:endParaRPr>
          </a:p>
        </p:txBody>
      </p:sp>
      <p:pic>
        <p:nvPicPr>
          <p:cNvPr id="6" name="Picture 5" descr="Изображение с обувью, человеком, одеждой и картинкой&#10;&#10;Описание, созданное автоматически">
            <a:extLst>
              <a:ext uri="{FF2B5EF4-FFF2-40B4-BE49-F238E27FC236}">
                <a16:creationId xmlns:a16="http://schemas.microsoft.com/office/drawing/2014/main" id="{D5513924-D8FD-9D37-039D-EBF2D9CFBC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9" r="6147" b="28068"/>
          <a:stretch/>
        </p:blipFill>
        <p:spPr>
          <a:xfrm>
            <a:off x="1094757" y="3490065"/>
            <a:ext cx="9720025" cy="256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6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7ED5C19C-7CE0-ECF8-48D3-CBA60C6CC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290702"/>
            <a:ext cx="1566739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Физическая активность и упражнения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Физическая активность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6E16D-C546-D369-3B80-DDC3012CE770}"/>
              </a:ext>
            </a:extLst>
          </p:cNvPr>
          <p:cNvSpPr txBox="1"/>
          <p:nvPr/>
        </p:nvSpPr>
        <p:spPr>
          <a:xfrm>
            <a:off x="579380" y="6245152"/>
            <a:ext cx="6390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23D1B5-12A6-D419-37CF-FAED683447AF}"/>
              </a:ext>
            </a:extLst>
          </p:cNvPr>
          <p:cNvSpPr txBox="1"/>
          <p:nvPr/>
        </p:nvSpPr>
        <p:spPr>
          <a:xfrm>
            <a:off x="143323" y="1653312"/>
            <a:ext cx="11912010" cy="183127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>
                <a:ea typeface="+mn-lt"/>
                <a:cs typeface="+mn-lt"/>
              </a:rPr>
              <a:t>Упражнения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ru-ru" sz="3000" dirty="0">
                <a:ea typeface="+mn-lt"/>
                <a:cs typeface="+mn-lt"/>
              </a:rPr>
              <a:t>Это плановые, структурированные и повторяющиеся движения тела, направленные на поддержание или улучшение одного или нескольких компонентов физической подготовки.</a:t>
            </a:r>
            <a:endParaRPr lang="en-US" sz="3000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1B90A7-B00E-DFD5-4829-0013A175D4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09" t="53823" r="18669" b="14985"/>
          <a:stretch/>
        </p:blipFill>
        <p:spPr>
          <a:xfrm>
            <a:off x="2686901" y="3596372"/>
            <a:ext cx="6818197" cy="250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23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2CF45B-6887-E2A9-137A-A9FBC1299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110" y="1088096"/>
            <a:ext cx="2141978" cy="4951456"/>
          </a:xfrm>
          <a:prstGeom prst="rect">
            <a:avLst/>
          </a:prstGeom>
        </p:spPr>
      </p:pic>
      <p:pic>
        <p:nvPicPr>
          <p:cNvPr id="13" name="Picture 12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7ED5C19C-7CE0-ECF8-48D3-CBA60C6CC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290702"/>
            <a:ext cx="1566739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Выносливость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Физическая активность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AE68C-E3CD-4350-B628-931F605DA5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49" y="2118730"/>
            <a:ext cx="8147361" cy="37738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sz="2600" b="1" dirty="0"/>
              <a:t>Выносливость</a:t>
            </a:r>
            <a:r>
              <a:rPr lang="ru-ru" sz="2600" b="1" dirty="0">
                <a:solidFill>
                  <a:srgbClr val="00695E"/>
                </a:solidFill>
              </a:rPr>
              <a:t> </a:t>
            </a:r>
            <a:r>
              <a:rPr lang="ru-ru" sz="2600" b="1" dirty="0">
                <a:solidFill>
                  <a:srgbClr val="179984"/>
                </a:solidFill>
              </a:rPr>
              <a:t>— это способность нашего тела продолжать двигаться в течение длительных периодов времени </a:t>
            </a:r>
            <a:endParaRPr lang="en-US" sz="2600" dirty="0"/>
          </a:p>
          <a:p>
            <a:pPr marL="1143000" lvl="1" indent="-457200"/>
            <a:r>
              <a:rPr lang="ru-ru" dirty="0"/>
              <a:t>Также может называться: аэробный фитнес, сердечно-сосудистый фитнес, кардио</a:t>
            </a:r>
          </a:p>
          <a:p>
            <a:pPr marL="457200" indent="-457200">
              <a:buFont typeface="Ubuntu Light" panose="020B0604020202020204" pitchFamily="34" charset="0"/>
              <a:buChar char="•"/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sz="2600" dirty="0"/>
              <a:t>Цель состоит в том, чтобы выполнять упражнения на выносливость не менее 30 минут 5 дней в неделю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6E16D-C546-D369-3B80-DDC3012CE770}"/>
              </a:ext>
            </a:extLst>
          </p:cNvPr>
          <p:cNvSpPr txBox="1"/>
          <p:nvPr/>
        </p:nvSpPr>
        <p:spPr>
          <a:xfrm>
            <a:off x="579379" y="6245152"/>
            <a:ext cx="6289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</p:spTree>
    <p:extLst>
      <p:ext uri="{BB962C8B-B14F-4D97-AF65-F5344CB8AC3E}">
        <p14:creationId xmlns:p14="http://schemas.microsoft.com/office/powerpoint/2010/main" val="3214684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7ED5C19C-7CE0-ECF8-48D3-CBA60C6CC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290702"/>
            <a:ext cx="1566739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Выносливость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Физическая активность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6E16D-C546-D369-3B80-DDC3012CE770}"/>
              </a:ext>
            </a:extLst>
          </p:cNvPr>
          <p:cNvSpPr txBox="1"/>
          <p:nvPr/>
        </p:nvSpPr>
        <p:spPr>
          <a:xfrm>
            <a:off x="579380" y="6245152"/>
            <a:ext cx="6167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2C2F79-ED39-3327-DB2C-FDE575969B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050" t="48930" r="18532" b="17408"/>
          <a:stretch/>
        </p:blipFill>
        <p:spPr>
          <a:xfrm>
            <a:off x="2921910" y="1842210"/>
            <a:ext cx="6348180" cy="422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64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9A3AC4-2783-56B4-5326-223572091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256" y="976219"/>
            <a:ext cx="2372752" cy="5016636"/>
          </a:xfrm>
          <a:prstGeom prst="rect">
            <a:avLst/>
          </a:prstGeom>
        </p:spPr>
      </p:pic>
      <p:pic>
        <p:nvPicPr>
          <p:cNvPr id="13" name="Picture 12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7ED5C19C-7CE0-ECF8-48D3-CBA60C6CC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290702"/>
            <a:ext cx="1566739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Сила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Физическая активность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AE68C-E3CD-4350-B628-931F605DA5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0" y="2984011"/>
            <a:ext cx="7078606" cy="255636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>
              <a:buFont typeface="Ubuntu Light" panose="020B0604020202020204" pitchFamily="34" charset="0"/>
              <a:buChar char="•"/>
            </a:pPr>
            <a:r>
              <a:rPr lang="ru-ru" b="1" dirty="0"/>
              <a:t>Сила</a:t>
            </a:r>
            <a:r>
              <a:rPr lang="ru-ru" b="1" dirty="0">
                <a:solidFill>
                  <a:srgbClr val="00695E"/>
                </a:solidFill>
              </a:rPr>
              <a:t> </a:t>
            </a:r>
            <a:r>
              <a:rPr lang="ru-ru" b="1" dirty="0">
                <a:solidFill>
                  <a:srgbClr val="179984"/>
                </a:solidFill>
              </a:rPr>
              <a:t>— это способность вашего тела выполнять работу</a:t>
            </a:r>
          </a:p>
          <a:p>
            <a:pPr marL="457200" indent="-457200">
              <a:buFont typeface="Ubuntu Light" panose="020B0604020202020204" pitchFamily="34" charset="0"/>
              <a:buChar char="•"/>
            </a:pPr>
            <a:endParaRPr lang="en-US" b="1" dirty="0">
              <a:solidFill>
                <a:srgbClr val="179984"/>
              </a:solidFill>
            </a:endParaRPr>
          </a:p>
          <a:p>
            <a:pPr marL="457200" indent="-457200">
              <a:buFont typeface="Ubuntu Light" panose="020B0604020202020204" pitchFamily="34" charset="0"/>
              <a:buChar char="•"/>
            </a:pPr>
            <a:r>
              <a:rPr lang="ru-ru" dirty="0"/>
              <a:t>Старайтесь делать </a:t>
            </a:r>
            <a:r>
              <a:rPr lang="ru-ru" dirty="0">
                <a:cs typeface="Calibri"/>
              </a:rPr>
              <a:t>силовые упражнения 2–3 раза в неделю продолжительностью до 30 минут</a:t>
            </a:r>
            <a:endParaRPr lang="en-US" dirty="0"/>
          </a:p>
          <a:p>
            <a:endParaRPr lang="en-US" dirty="0"/>
          </a:p>
          <a:p>
            <a:pPr marL="457200" indent="-457200">
              <a:buFont typeface="Ubuntu Light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6E16D-C546-D369-3B80-DDC3012CE770}"/>
              </a:ext>
            </a:extLst>
          </p:cNvPr>
          <p:cNvSpPr txBox="1"/>
          <p:nvPr/>
        </p:nvSpPr>
        <p:spPr>
          <a:xfrm>
            <a:off x="579380" y="6245152"/>
            <a:ext cx="645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</p:spTree>
    <p:extLst>
      <p:ext uri="{BB962C8B-B14F-4D97-AF65-F5344CB8AC3E}">
        <p14:creationId xmlns:p14="http://schemas.microsoft.com/office/powerpoint/2010/main" val="2318417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7ED5C19C-7CE0-ECF8-48D3-CBA60C6CC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290702"/>
            <a:ext cx="1566739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Сила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Физическая активность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6E16D-C546-D369-3B80-DDC3012CE770}"/>
              </a:ext>
            </a:extLst>
          </p:cNvPr>
          <p:cNvSpPr txBox="1"/>
          <p:nvPr/>
        </p:nvSpPr>
        <p:spPr>
          <a:xfrm>
            <a:off x="579380" y="6245152"/>
            <a:ext cx="65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651DB-B8D8-B053-AD3E-0BE46DD2C6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9379" y="5937375"/>
            <a:ext cx="9445567" cy="3077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1200" i="1" dirty="0"/>
              <a:t>*Атлеты должны использовать это оборудование под наблюдением квалифицированного специалиста.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5EEF51-6C5D-8B97-1ED7-A6981DF26A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13" t="51130" r="18739" b="15867"/>
          <a:stretch/>
        </p:blipFill>
        <p:spPr>
          <a:xfrm>
            <a:off x="3147269" y="1976898"/>
            <a:ext cx="5897461" cy="386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76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3;p2">
            <a:extLst>
              <a:ext uri="{FF2B5EF4-FFF2-40B4-BE49-F238E27FC236}">
                <a16:creationId xmlns:a16="http://schemas.microsoft.com/office/drawing/2014/main" id="{206399DC-9366-44AB-AE36-C8B28A0FB08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Ubuntu"/>
              <a:buNone/>
            </a:pPr>
            <a:r>
              <a:rPr lang="ru-ru" sz="3600" dirty="0">
                <a:latin typeface="Ubuntu" panose="020B0504030602030204" pitchFamily="34" charset="0"/>
              </a:rPr>
              <a:t>Введение</a:t>
            </a:r>
          </a:p>
        </p:txBody>
      </p:sp>
      <p:sp>
        <p:nvSpPr>
          <p:cNvPr id="5" name="Google Shape;94;p2">
            <a:extLst>
              <a:ext uri="{FF2B5EF4-FFF2-40B4-BE49-F238E27FC236}">
                <a16:creationId xmlns:a16="http://schemas.microsoft.com/office/drawing/2014/main" id="{C25E7E39-1AAC-4898-B58E-A7A7B2EEA31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Ubuntu Light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ru-ru" dirty="0">
                <a:latin typeface="Ubuntu" panose="020B0504030602030204" pitchFamily="34" charset="0"/>
              </a:rPr>
              <a:t>Расскажите нам о себе. </a:t>
            </a:r>
          </a:p>
          <a:p>
            <a:pPr lvl="1">
              <a:lnSpc>
                <a:spcPct val="150000"/>
              </a:lnSpc>
              <a:buClr>
                <a:schemeClr val="dk1"/>
              </a:buClr>
              <a:buSzPts val="2400"/>
            </a:pPr>
            <a:r>
              <a:rPr lang="ru-ru" dirty="0">
                <a:latin typeface="Ubuntu" panose="020B0504030602030204" pitchFamily="34" charset="0"/>
              </a:rPr>
              <a:t>Представьтесь</a:t>
            </a:r>
          </a:p>
          <a:p>
            <a:pPr lvl="1">
              <a:lnSpc>
                <a:spcPct val="150000"/>
              </a:lnSpc>
              <a:buClr>
                <a:schemeClr val="dk1"/>
              </a:buClr>
              <a:buSzPts val="2400"/>
            </a:pPr>
            <a:r>
              <a:rPr lang="ru-ru" dirty="0">
                <a:latin typeface="Ubuntu" panose="020B0504030602030204" pitchFamily="34" charset="0"/>
              </a:rPr>
              <a:t>Любимые виды спорта</a:t>
            </a:r>
          </a:p>
          <a:p>
            <a:pPr lvl="1">
              <a:lnSpc>
                <a:spcPct val="150000"/>
              </a:lnSpc>
              <a:buClr>
                <a:schemeClr val="dk1"/>
              </a:buClr>
              <a:buSzPts val="2400"/>
            </a:pPr>
            <a:r>
              <a:rPr lang="ru-ru" dirty="0">
                <a:latin typeface="Ubuntu" panose="020B0504030602030204" pitchFamily="34" charset="0"/>
              </a:rPr>
              <a:t>Почему вы хотите быть капитаном по фитнесу</a:t>
            </a:r>
          </a:p>
        </p:txBody>
      </p:sp>
    </p:spTree>
    <p:extLst>
      <p:ext uri="{BB962C8B-B14F-4D97-AF65-F5344CB8AC3E}">
        <p14:creationId xmlns:p14="http://schemas.microsoft.com/office/powerpoint/2010/main" val="2301142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644AA8-597B-9A34-AF4F-5D55AC945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125" y="1562813"/>
            <a:ext cx="3591225" cy="4682339"/>
          </a:xfrm>
          <a:prstGeom prst="rect">
            <a:avLst/>
          </a:prstGeom>
        </p:spPr>
      </p:pic>
      <p:pic>
        <p:nvPicPr>
          <p:cNvPr id="13" name="Picture 12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7ED5C19C-7CE0-ECF8-48D3-CBA60C6CC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290702"/>
            <a:ext cx="1566739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Гибкость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Физическая активность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AE68C-E3CD-4350-B628-931F605DA5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49" y="2139950"/>
            <a:ext cx="6977495" cy="410520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Ubuntu Light" panose="020B0604020202020204" pitchFamily="34" charset="0"/>
              <a:buChar char="•"/>
            </a:pPr>
            <a:r>
              <a:rPr lang="ru-ru" b="1" dirty="0"/>
              <a:t>Гибкость </a:t>
            </a:r>
            <a:r>
              <a:rPr lang="ru-ru" b="1" dirty="0">
                <a:solidFill>
                  <a:srgbClr val="179984"/>
                </a:solidFill>
              </a:rPr>
              <a:t>— это наша способность легко перемещать свое тело во всех направлениях</a:t>
            </a:r>
          </a:p>
          <a:p>
            <a:endParaRPr lang="en-US" dirty="0"/>
          </a:p>
          <a:p>
            <a:pPr marL="457200" indent="-457200">
              <a:buFont typeface="Ubuntu Light" panose="020B0604020202020204" pitchFamily="34" charset="0"/>
              <a:buChar char="•"/>
            </a:pPr>
            <a:r>
              <a:rPr lang="ru-ru" dirty="0"/>
              <a:t>Лучше всего развивают гибкость растяжки!</a:t>
            </a:r>
          </a:p>
          <a:p>
            <a:pPr marL="844550" lvl="2" indent="-342900"/>
            <a:r>
              <a:rPr lang="ru-ru" sz="2400" dirty="0"/>
              <a:t>До и после практического занятия, тренировки или соревнования</a:t>
            </a:r>
          </a:p>
          <a:p>
            <a:pPr marL="844550" lvl="2" indent="-342900"/>
            <a:r>
              <a:rPr lang="ru-ru" sz="2400" dirty="0"/>
              <a:t>Каждый день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6E16D-C546-D369-3B80-DDC3012CE770}"/>
              </a:ext>
            </a:extLst>
          </p:cNvPr>
          <p:cNvSpPr txBox="1"/>
          <p:nvPr/>
        </p:nvSpPr>
        <p:spPr>
          <a:xfrm>
            <a:off x="579379" y="6245152"/>
            <a:ext cx="6523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</p:spTree>
    <p:extLst>
      <p:ext uri="{BB962C8B-B14F-4D97-AF65-F5344CB8AC3E}">
        <p14:creationId xmlns:p14="http://schemas.microsoft.com/office/powerpoint/2010/main" val="391968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7ED5C19C-7CE0-ECF8-48D3-CBA60C6CC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290702"/>
            <a:ext cx="1566739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Гибкость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Физическая активность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6E16D-C546-D369-3B80-DDC3012CE770}"/>
              </a:ext>
            </a:extLst>
          </p:cNvPr>
          <p:cNvSpPr txBox="1"/>
          <p:nvPr/>
        </p:nvSpPr>
        <p:spPr>
          <a:xfrm>
            <a:off x="579379" y="6245152"/>
            <a:ext cx="6546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EB1E2-E31A-F779-FB42-5D801B482D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95" t="55657" r="17912" b="28196"/>
          <a:stretch/>
        </p:blipFill>
        <p:spPr>
          <a:xfrm>
            <a:off x="1709992" y="2695058"/>
            <a:ext cx="8772015" cy="27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87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738E0B-AAC4-3227-F47E-EC410290E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50" y="1304465"/>
            <a:ext cx="4130306" cy="4571216"/>
          </a:xfrm>
          <a:prstGeom prst="rect">
            <a:avLst/>
          </a:prstGeom>
        </p:spPr>
      </p:pic>
      <p:pic>
        <p:nvPicPr>
          <p:cNvPr id="13" name="Picture 12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7ED5C19C-7CE0-ECF8-48D3-CBA60C6CC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290702"/>
            <a:ext cx="1566739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Равновесие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Физическая активность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AE68C-E3CD-4350-B628-931F605DA5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49" y="2140811"/>
            <a:ext cx="7054541" cy="340181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b="1" dirty="0"/>
              <a:t>Равновесие — это</a:t>
            </a:r>
            <a:r>
              <a:rPr lang="ru-ru" dirty="0"/>
              <a:t> </a:t>
            </a:r>
            <a:r>
              <a:rPr lang="ru-ru" b="1" dirty="0">
                <a:solidFill>
                  <a:srgbClr val="009A79"/>
                </a:solidFill>
              </a:rPr>
              <a:t>способность вашего тела оставаться в вертикальном положении или контролировать свои движения</a:t>
            </a:r>
          </a:p>
          <a:p>
            <a:pPr>
              <a:lnSpc>
                <a:spcPct val="100000"/>
              </a:lnSpc>
            </a:pPr>
            <a:endParaRPr lang="en-US" b="1" dirty="0">
              <a:solidFill>
                <a:srgbClr val="009A79"/>
              </a:solidFill>
            </a:endParaRP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Старайтесь делать упражнения на равновесие 2–3 раза в неделю продолжительностью до 15 минут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6E16D-C546-D369-3B80-DDC3012CE770}"/>
              </a:ext>
            </a:extLst>
          </p:cNvPr>
          <p:cNvSpPr txBox="1"/>
          <p:nvPr/>
        </p:nvSpPr>
        <p:spPr>
          <a:xfrm>
            <a:off x="579379" y="6245152"/>
            <a:ext cx="6468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</p:spTree>
    <p:extLst>
      <p:ext uri="{BB962C8B-B14F-4D97-AF65-F5344CB8AC3E}">
        <p14:creationId xmlns:p14="http://schemas.microsoft.com/office/powerpoint/2010/main" val="1269450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7ED5C19C-7CE0-ECF8-48D3-CBA60C6CC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290702"/>
            <a:ext cx="1566739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Равновесие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Физическая активность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6E16D-C546-D369-3B80-DDC3012CE770}"/>
              </a:ext>
            </a:extLst>
          </p:cNvPr>
          <p:cNvSpPr txBox="1"/>
          <p:nvPr/>
        </p:nvSpPr>
        <p:spPr>
          <a:xfrm>
            <a:off x="579379" y="6245152"/>
            <a:ext cx="6691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A118F8-3356-3571-5309-46B65C2868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81" t="42569" r="18326" b="40917"/>
          <a:stretch/>
        </p:blipFill>
        <p:spPr>
          <a:xfrm>
            <a:off x="1369601" y="2673034"/>
            <a:ext cx="9452798" cy="306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81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7ED5C19C-7CE0-ECF8-48D3-CBA60C6CC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254693"/>
            <a:ext cx="1566739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Фитнес-карточки «Fit 5»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Физическая активность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6E16D-C546-D369-3B80-DDC3012CE770}"/>
              </a:ext>
            </a:extLst>
          </p:cNvPr>
          <p:cNvSpPr txBox="1"/>
          <p:nvPr/>
        </p:nvSpPr>
        <p:spPr>
          <a:xfrm>
            <a:off x="579379" y="6245152"/>
            <a:ext cx="6412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0A2AFF-29FD-06A7-45A6-087721D88A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830" t="12844" r="29473" b="12172"/>
          <a:stretch/>
        </p:blipFill>
        <p:spPr>
          <a:xfrm>
            <a:off x="3134471" y="1821432"/>
            <a:ext cx="2751854" cy="4347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D389E7-8E21-6CCE-9E77-A1C191B1D5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555" t="12844" r="29403" b="11927"/>
          <a:stretch/>
        </p:blipFill>
        <p:spPr>
          <a:xfrm>
            <a:off x="6305677" y="1821432"/>
            <a:ext cx="2803010" cy="4347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4816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910CF1-BC27-C8E0-252B-AACF2CAB3D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13" t="50000" r="2110" b="18871"/>
          <a:stretch/>
        </p:blipFill>
        <p:spPr>
          <a:xfrm>
            <a:off x="2584448" y="953363"/>
            <a:ext cx="9607553" cy="489744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F50A39B-8252-F2FC-259E-D87325FD872A}"/>
              </a:ext>
            </a:extLst>
          </p:cNvPr>
          <p:cNvGrpSpPr/>
          <p:nvPr/>
        </p:nvGrpSpPr>
        <p:grpSpPr>
          <a:xfrm>
            <a:off x="-63500" y="982662"/>
            <a:ext cx="4892788" cy="4892788"/>
            <a:chOff x="-165099" y="1638300"/>
            <a:chExt cx="4892788" cy="4892788"/>
          </a:xfrm>
          <a:solidFill>
            <a:schemeClr val="accent5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C7C656-87AC-4CE6-745A-90AB429F890E}"/>
                </a:ext>
              </a:extLst>
            </p:cNvPr>
            <p:cNvSpPr/>
            <p:nvPr userDrawn="1"/>
          </p:nvSpPr>
          <p:spPr>
            <a:xfrm>
              <a:off x="-165099" y="1638300"/>
              <a:ext cx="2441574" cy="48927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A71B517-4397-851D-2D25-229B50C6611E}"/>
                </a:ext>
              </a:extLst>
            </p:cNvPr>
            <p:cNvSpPr/>
            <p:nvPr userDrawn="1"/>
          </p:nvSpPr>
          <p:spPr>
            <a:xfrm>
              <a:off x="-165099" y="1638300"/>
              <a:ext cx="4892788" cy="4892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CE0667BB-0AE4-0C0F-4D29-63EA86388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142999"/>
            <a:ext cx="4572001" cy="45979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D3A1C0-5134-46C4-45AB-E3112EEF326D}"/>
              </a:ext>
            </a:extLst>
          </p:cNvPr>
          <p:cNvSpPr txBox="1"/>
          <p:nvPr/>
        </p:nvSpPr>
        <p:spPr>
          <a:xfrm>
            <a:off x="579380" y="6245152"/>
            <a:ext cx="6624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1D7E070-2D7A-321A-EB52-34A702F372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22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945AFB02-18B4-B38D-0EAC-1554CE3E5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546" y="296231"/>
            <a:ext cx="1557908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Что такое здоровое питание?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Питание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AE68C-E3CD-4350-B628-931F605DA5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49" y="2139950"/>
            <a:ext cx="10957467" cy="340042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Питание — это употребление в пищу разнообразных продуктов, которые являются источником питательных веществ для правильной работы вашего тела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7F65B-74C0-E074-5270-16D336FE9962}"/>
              </a:ext>
            </a:extLst>
          </p:cNvPr>
          <p:cNvSpPr txBox="1"/>
          <p:nvPr/>
        </p:nvSpPr>
        <p:spPr>
          <a:xfrm>
            <a:off x="579380" y="6245152"/>
            <a:ext cx="633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0B187F-FAF5-86A5-B02B-6FF2813B1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93" b="89914" l="3566" r="94610">
                        <a14:foregroundMark x1="9287" y1="51009" x2="9038" y2="60231"/>
                        <a14:foregroundMark x1="4063" y1="58501" x2="4063" y2="58501"/>
                        <a14:foregroundMark x1="23134" y1="22190" x2="23134" y2="22190"/>
                        <a14:foregroundMark x1="46103" y1="51009" x2="46103" y2="51009"/>
                        <a14:foregroundMark x1="59701" y1="43804" x2="59701" y2="43804"/>
                        <a14:foregroundMark x1="77695" y1="65130" x2="77695" y2="65130"/>
                        <a14:foregroundMark x1="77695" y1="64841" x2="77612" y2="50720"/>
                        <a14:foregroundMark x1="91542" y1="59366" x2="91542" y2="59366"/>
                        <a14:foregroundMark x1="94030" y1="77810" x2="94030" y2="77810"/>
                        <a14:foregroundMark x1="94776" y1="85014" x2="94776" y2="85014"/>
                        <a14:foregroundMark x1="93698" y1="72046" x2="93698" y2="72046"/>
                        <a14:foregroundMark x1="91459" y1="62824" x2="91459" y2="62824"/>
                        <a14:foregroundMark x1="90464" y1="82997" x2="90464" y2="82997"/>
                        <a14:foregroundMark x1="90713" y1="64265" x2="91045" y2="58213"/>
                        <a14:foregroundMark x1="89469" y1="39193" x2="89469" y2="39193"/>
                        <a14:foregroundMark x1="86484" y1="37176" x2="86484" y2="37176"/>
                        <a14:foregroundMark x1="41211" y1="30259" x2="41211" y2="30259"/>
                        <a14:foregroundMark x1="3566" y1="59366" x2="3566" y2="59366"/>
                        <a14:foregroundMark x1="38308" y1="7493" x2="38308" y2="7493"/>
                        <a14:foregroundMark x1="67330" y1="74640" x2="67330" y2="74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505" y="3582418"/>
            <a:ext cx="7234990" cy="208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91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945AFB02-18B4-B38D-0EAC-1554CE3E5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546" y="296231"/>
            <a:ext cx="1557908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Здоровое питание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Питание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AE68C-E3CD-4350-B628-931F605DA5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49386" y="2349500"/>
            <a:ext cx="7580254" cy="3314627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Правильное питание очень важно для поддержания </a:t>
            </a:r>
            <a:r>
              <a:rPr lang="ru-ru" b="1" dirty="0">
                <a:solidFill>
                  <a:srgbClr val="179984"/>
                </a:solidFill>
              </a:rPr>
              <a:t>здоровья</a:t>
            </a:r>
            <a:r>
              <a:rPr lang="ru-ru" b="1" dirty="0"/>
              <a:t> </a:t>
            </a:r>
            <a:r>
              <a:rPr lang="ru-ru" dirty="0"/>
              <a:t>и хорошего уровня </a:t>
            </a:r>
            <a:r>
              <a:rPr lang="ru-ru" b="1" dirty="0">
                <a:solidFill>
                  <a:srgbClr val="179984"/>
                </a:solidFill>
              </a:rPr>
              <a:t>спортивной подготовки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Сделать правильный выбор легко, потому что есть много вкусных и полезных продуктов!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7F65B-74C0-E074-5270-16D336FE9962}"/>
              </a:ext>
            </a:extLst>
          </p:cNvPr>
          <p:cNvSpPr txBox="1"/>
          <p:nvPr/>
        </p:nvSpPr>
        <p:spPr>
          <a:xfrm>
            <a:off x="579380" y="6245152"/>
            <a:ext cx="6390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pic>
        <p:nvPicPr>
          <p:cNvPr id="9" name="Picture 8" descr="Изображение человека, еды, помещения, блюда&#10;&#10;Описание, созданное автоматически">
            <a:extLst>
              <a:ext uri="{FF2B5EF4-FFF2-40B4-BE49-F238E27FC236}">
                <a16:creationId xmlns:a16="http://schemas.microsoft.com/office/drawing/2014/main" id="{57160B70-7D76-7B8D-ACF6-5752C11A6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80" y="1965632"/>
            <a:ext cx="2987258" cy="398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4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945AFB02-18B4-B38D-0EAC-1554CE3E5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546" y="296231"/>
            <a:ext cx="1557908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Рацион здорового питания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Питание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7F65B-74C0-E074-5270-16D336FE9962}"/>
              </a:ext>
            </a:extLst>
          </p:cNvPr>
          <p:cNvSpPr txBox="1"/>
          <p:nvPr/>
        </p:nvSpPr>
        <p:spPr>
          <a:xfrm>
            <a:off x="579379" y="6245152"/>
            <a:ext cx="6434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D4CB0C-095C-5226-8968-7F581E9C1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85" t="37554" r="42470" b="17408"/>
          <a:stretch/>
        </p:blipFill>
        <p:spPr>
          <a:xfrm>
            <a:off x="3914862" y="1630155"/>
            <a:ext cx="4362275" cy="465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61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945AFB02-18B4-B38D-0EAC-1554CE3E5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546" y="296231"/>
            <a:ext cx="1557908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Фрукты и овощи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Питание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7F65B-74C0-E074-5270-16D336FE9962}"/>
              </a:ext>
            </a:extLst>
          </p:cNvPr>
          <p:cNvSpPr txBox="1"/>
          <p:nvPr/>
        </p:nvSpPr>
        <p:spPr>
          <a:xfrm>
            <a:off x="579380" y="6245152"/>
            <a:ext cx="6189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6916C4D-D524-91B1-7673-CC8A39B5E9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2" y="2009553"/>
            <a:ext cx="5560275" cy="3900593"/>
          </a:xfrm>
        </p:spPr>
        <p:txBody>
          <a:bodyPr>
            <a:normAutofit/>
          </a:bodyPr>
          <a:lstStyle/>
          <a:p>
            <a:pPr marL="457200" indent="-457200">
              <a:buFont typeface="Ubuntu Light" panose="020B0604020202020204" pitchFamily="34" charset="0"/>
              <a:buChar char="•"/>
            </a:pPr>
            <a:r>
              <a:rPr lang="ru-ru" dirty="0"/>
              <a:t>Фрукты и овощи </a:t>
            </a:r>
            <a:r>
              <a:rPr lang="ru-ru" b="1" dirty="0">
                <a:solidFill>
                  <a:srgbClr val="179984"/>
                </a:solidFill>
              </a:rPr>
              <a:t>снабжают организм важными витаминами, минералами </a:t>
            </a:r>
            <a:br>
              <a:rPr lang="en-US" b="1" dirty="0">
                <a:solidFill>
                  <a:srgbClr val="179984"/>
                </a:solidFill>
              </a:rPr>
            </a:br>
            <a:r>
              <a:rPr lang="ru-ru" b="1" dirty="0">
                <a:solidFill>
                  <a:srgbClr val="179984"/>
                </a:solidFill>
              </a:rPr>
              <a:t>и энергией, </a:t>
            </a:r>
            <a:r>
              <a:rPr lang="ru-ru" dirty="0"/>
              <a:t>которые необходимы для поддержания крепкого здоровья и хорошего уровня спортивной подготовки</a:t>
            </a:r>
            <a:endParaRPr lang="en-US" dirty="0"/>
          </a:p>
        </p:txBody>
      </p:sp>
      <p:pic>
        <p:nvPicPr>
          <p:cNvPr id="17" name="Picture 16" descr="Набор разноцветных овощей&#10;&#10;Описание, автоматически созданное с низкой степенью достоверности">
            <a:extLst>
              <a:ext uri="{FF2B5EF4-FFF2-40B4-BE49-F238E27FC236}">
                <a16:creationId xmlns:a16="http://schemas.microsoft.com/office/drawing/2014/main" id="{DCAB66D2-5AFA-DB1C-BFAA-2263DA8B5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68041"/>
            <a:ext cx="5890889" cy="29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62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F54C68-D023-422A-A7C7-624CB35DA5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098" y="1070208"/>
            <a:ext cx="7028058" cy="1366928"/>
          </a:xfrm>
        </p:spPr>
        <p:txBody>
          <a:bodyPr>
            <a:noAutofit/>
          </a:bodyPr>
          <a:lstStyle/>
          <a:p>
            <a:r>
              <a:rPr lang="ru-ru" sz="4100" b="1" dirty="0"/>
              <a:t>Курс обучения </a:t>
            </a:r>
            <a:br>
              <a:rPr lang="en-US" sz="4100" b="1" dirty="0"/>
            </a:br>
            <a:r>
              <a:rPr lang="ru-ru" sz="4100" b="1" dirty="0"/>
              <a:t>«Капитан по фитнесу»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8A2A8-AC76-4192-B3EF-8EF0A81E87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9149" y="2667881"/>
            <a:ext cx="8324851" cy="388828"/>
          </a:xfrm>
        </p:spPr>
        <p:txBody>
          <a:bodyPr>
            <a:normAutofit fontScale="92500" lnSpcReduction="20000"/>
          </a:bodyPr>
          <a:lstStyle/>
          <a:p>
            <a:r>
              <a:rPr lang="ru-ru" b="0" dirty="0"/>
              <a:t>Цель курса обучения «Капитан по фитнесу»: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DCA7BC-23AB-42AA-AEAB-5D48731BE3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099" y="3231699"/>
            <a:ext cx="8834555" cy="177210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2800" b="1" dirty="0">
                <a:effectLst/>
                <a:ea typeface="Calibri" panose="020F0502020204030204" pitchFamily="34" charset="0"/>
                <a:cs typeface="Times New Roman"/>
              </a:rPr>
              <a:t>Предоставить атлетам </a:t>
            </a:r>
            <a:r>
              <a:rPr lang="ru-ru" dirty="0">
                <a:ea typeface="Calibri" panose="020F0502020204030204" pitchFamily="34" charset="0"/>
                <a:cs typeface="Times New Roman"/>
              </a:rPr>
              <a:t>знания и навыки, </a:t>
            </a:r>
            <a:br>
              <a:rPr lang="en-US" dirty="0">
                <a:ea typeface="Calibri" panose="020F0502020204030204" pitchFamily="34" charset="0"/>
                <a:cs typeface="Times New Roman"/>
              </a:rPr>
            </a:br>
            <a:r>
              <a:rPr lang="ru-ru" sz="2800" b="1" dirty="0">
                <a:effectLst/>
                <a:ea typeface="Calibri" panose="020F0502020204030204" pitchFamily="34" charset="0"/>
                <a:cs typeface="Times New Roman"/>
              </a:rPr>
              <a:t>которые способствуют развитию физической формы через спорт и соревнования.</a:t>
            </a:r>
            <a:r>
              <a:rPr lang="ru-ru" dirty="0">
                <a:ea typeface="Calibri" panose="020F0502020204030204" pitchFamily="34" charset="0"/>
                <a:cs typeface="Times New Roman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910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945AFB02-18B4-B38D-0EAC-1554CE3E5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546" y="296231"/>
            <a:ext cx="1557908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Молочные продукты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Питание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7F65B-74C0-E074-5270-16D336FE9962}"/>
              </a:ext>
            </a:extLst>
          </p:cNvPr>
          <p:cNvSpPr txBox="1"/>
          <p:nvPr/>
        </p:nvSpPr>
        <p:spPr>
          <a:xfrm>
            <a:off x="579380" y="6245152"/>
            <a:ext cx="633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6916C4D-D524-91B1-7673-CC8A39B5E9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1" y="2551814"/>
            <a:ext cx="5793414" cy="2577747"/>
          </a:xfrm>
        </p:spPr>
        <p:txBody>
          <a:bodyPr>
            <a:normAutofit/>
          </a:bodyPr>
          <a:lstStyle/>
          <a:p>
            <a:pPr marL="457200" indent="-457200">
              <a:buFont typeface="Ubuntu Light" panose="020B0604020202020204" pitchFamily="34" charset="0"/>
              <a:buChar char="•"/>
            </a:pPr>
            <a:r>
              <a:rPr lang="ru-ru" dirty="0"/>
              <a:t>Молочные продукты помогают </a:t>
            </a:r>
            <a:r>
              <a:rPr lang="ru-ru" b="1" dirty="0">
                <a:solidFill>
                  <a:srgbClr val="179984"/>
                </a:solidFill>
              </a:rPr>
              <a:t>сохранять кости крепкими. </a:t>
            </a:r>
            <a:r>
              <a:rPr lang="ru-ru" dirty="0"/>
              <a:t>Они могут помочь избежать переломов, мышечной боли </a:t>
            </a:r>
            <a:br>
              <a:rPr lang="en-US" dirty="0"/>
            </a:br>
            <a:r>
              <a:rPr lang="ru-ru" dirty="0"/>
              <a:t>и слабости</a:t>
            </a:r>
            <a:endParaRPr lang="en-US" dirty="0"/>
          </a:p>
        </p:txBody>
      </p:sp>
      <p:pic>
        <p:nvPicPr>
          <p:cNvPr id="17" name="Picture 16" descr="Изображение стола, кружки, тарелки, напитка&#10;&#10;Описание создается автоматически">
            <a:extLst>
              <a:ext uri="{FF2B5EF4-FFF2-40B4-BE49-F238E27FC236}">
                <a16:creationId xmlns:a16="http://schemas.microsoft.com/office/drawing/2014/main" id="{0EFEA710-9DBD-564D-12CF-4D33C57E9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65" y="1970789"/>
            <a:ext cx="4820380" cy="359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055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945AFB02-18B4-B38D-0EAC-1554CE3E5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546" y="296231"/>
            <a:ext cx="1557908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Зерновые продукты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Питание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7F65B-74C0-E074-5270-16D336FE9962}"/>
              </a:ext>
            </a:extLst>
          </p:cNvPr>
          <p:cNvSpPr txBox="1"/>
          <p:nvPr/>
        </p:nvSpPr>
        <p:spPr>
          <a:xfrm>
            <a:off x="579380" y="6245152"/>
            <a:ext cx="645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6916C4D-D524-91B1-7673-CC8A39B5E9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1" y="2339944"/>
            <a:ext cx="5141284" cy="400111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Зерновые продукты </a:t>
            </a:r>
            <a:br>
              <a:rPr lang="en-US" dirty="0"/>
            </a:br>
            <a:r>
              <a:rPr lang="ru-ru" dirty="0"/>
              <a:t>от природы богаты клетчаткой. Они дают ощущение сытости и удовлетворенности, отчего становится проще </a:t>
            </a:r>
            <a:r>
              <a:rPr lang="ru-ru" b="1" dirty="0">
                <a:solidFill>
                  <a:srgbClr val="009A79"/>
                </a:solidFill>
              </a:rPr>
              <a:t>поддерживать здоровый вес тела!</a:t>
            </a:r>
            <a:endParaRPr lang="en-US" b="1" dirty="0">
              <a:solidFill>
                <a:srgbClr val="009A79"/>
              </a:solidFill>
            </a:endParaRPr>
          </a:p>
        </p:txBody>
      </p:sp>
      <p:pic>
        <p:nvPicPr>
          <p:cNvPr id="5" name="Picture 4" descr="Изображение фрукта, ореха, овоща&#10;&#10;Описание создается автоматически">
            <a:extLst>
              <a:ext uri="{FF2B5EF4-FFF2-40B4-BE49-F238E27FC236}">
                <a16:creationId xmlns:a16="http://schemas.microsoft.com/office/drawing/2014/main" id="{691D2503-9DF9-159A-817E-37F7E6857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935" y="1931938"/>
            <a:ext cx="5793414" cy="365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83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945AFB02-18B4-B38D-0EAC-1554CE3E5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546" y="296231"/>
            <a:ext cx="1557908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Белок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Питание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7F65B-74C0-E074-5270-16D336FE9962}"/>
              </a:ext>
            </a:extLst>
          </p:cNvPr>
          <p:cNvSpPr txBox="1"/>
          <p:nvPr/>
        </p:nvSpPr>
        <p:spPr>
          <a:xfrm>
            <a:off x="579379" y="6245152"/>
            <a:ext cx="6323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6916C4D-D524-91B1-7673-CC8A39B5E9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1" y="2286781"/>
            <a:ext cx="5961720" cy="3645671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Белок помогает </a:t>
            </a:r>
            <a:r>
              <a:rPr lang="ru-ru" b="1" dirty="0">
                <a:solidFill>
                  <a:srgbClr val="179984"/>
                </a:solidFill>
              </a:rPr>
              <a:t>восстанавливать организм, мышечные ткани, кожу, внутренние органы, кровь, волосы и ногти</a:t>
            </a:r>
          </a:p>
          <a:p>
            <a:pPr>
              <a:lnSpc>
                <a:spcPct val="100000"/>
              </a:lnSpc>
            </a:pPr>
            <a:endParaRPr lang="en-US" b="1" dirty="0">
              <a:solidFill>
                <a:srgbClr val="179984"/>
              </a:solidFill>
            </a:endParaRP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Белок питает организм </a:t>
            </a:r>
            <a:r>
              <a:rPr lang="ru-ru" b="1" dirty="0">
                <a:solidFill>
                  <a:srgbClr val="009A79"/>
                </a:solidFill>
              </a:rPr>
              <a:t>энергией</a:t>
            </a:r>
            <a:endParaRPr lang="en-US" dirty="0"/>
          </a:p>
        </p:txBody>
      </p:sp>
      <p:pic>
        <p:nvPicPr>
          <p:cNvPr id="10" name="Picture 9" descr="Крупный план еды&#10;&#10;Описание создается автоматически с низкой достоверностью">
            <a:extLst>
              <a:ext uri="{FF2B5EF4-FFF2-40B4-BE49-F238E27FC236}">
                <a16:creationId xmlns:a16="http://schemas.microsoft.com/office/drawing/2014/main" id="{C7A9009C-E2AF-6353-8179-29BD0EF96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01" y="2073810"/>
            <a:ext cx="4561829" cy="319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2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945AFB02-18B4-B38D-0EAC-1554CE3E5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546" y="296231"/>
            <a:ext cx="1557908" cy="1566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Контроль за размером порций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Питание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AE68C-E3CD-4350-B628-931F605DA5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0" y="2479675"/>
            <a:ext cx="9610725" cy="3290229"/>
          </a:xfrm>
        </p:spPr>
        <p:txBody>
          <a:bodyPr>
            <a:normAutofit/>
          </a:bodyPr>
          <a:lstStyle/>
          <a:p>
            <a:pPr marL="457200" indent="-457200">
              <a:buFont typeface="Ubuntu Light" panose="020B0604020202020204" pitchFamily="34" charset="0"/>
              <a:buChar char="•"/>
            </a:pPr>
            <a:r>
              <a:rPr lang="ru-ru" dirty="0"/>
              <a:t>Ешьте то, что нужно вашему телу:</a:t>
            </a:r>
          </a:p>
          <a:p>
            <a:pPr marL="1143000" lvl="1" indent="-457200"/>
            <a:r>
              <a:rPr lang="ru-ru" dirty="0"/>
              <a:t>Пользуйтесь тарелками и мисками меньшего размера</a:t>
            </a:r>
          </a:p>
          <a:p>
            <a:pPr marL="1143000" lvl="1" indent="-457200"/>
            <a:r>
              <a:rPr lang="ru-ru" dirty="0"/>
              <a:t>Ограничьте отвлекающие факторы во время еды</a:t>
            </a:r>
          </a:p>
          <a:p>
            <a:pPr marL="1143000" lvl="1" indent="-457200"/>
            <a:r>
              <a:rPr lang="ru-ru" dirty="0"/>
              <a:t>Не держите лишнюю еду на столе</a:t>
            </a:r>
          </a:p>
          <a:p>
            <a:pPr marL="1143000" lvl="1" indent="-457200"/>
            <a:r>
              <a:rPr lang="ru-ru" dirty="0"/>
              <a:t>Ешьте медленно и пережевывайте пищу</a:t>
            </a:r>
          </a:p>
          <a:p>
            <a:pPr marL="1143000" lvl="1" indent="-457200"/>
            <a:r>
              <a:rPr lang="ru-ru" dirty="0"/>
              <a:t>Если вы наелись и сыты, то не переедайте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7F65B-74C0-E074-5270-16D336FE9962}"/>
              </a:ext>
            </a:extLst>
          </p:cNvPr>
          <p:cNvSpPr txBox="1"/>
          <p:nvPr/>
        </p:nvSpPr>
        <p:spPr>
          <a:xfrm>
            <a:off x="579380" y="6245152"/>
            <a:ext cx="6423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</p:spTree>
    <p:extLst>
      <p:ext uri="{BB962C8B-B14F-4D97-AF65-F5344CB8AC3E}">
        <p14:creationId xmlns:p14="http://schemas.microsoft.com/office/powerpoint/2010/main" val="3098255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9A0140-CD9A-42FA-A141-4CB53788AF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55000" lnSpcReduction="20000"/>
          </a:bodyPr>
          <a:lstStyle/>
          <a:p>
            <a:pPr algn="r"/>
            <a:r>
              <a:rPr lang="ru-ru" dirty="0"/>
              <a:t>Мероприятия по развитию лидерских навыков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7489FE-55F8-4002-9470-FD6F82649B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Планирование мероприятий</a:t>
            </a:r>
          </a:p>
        </p:txBody>
      </p:sp>
      <p:pic>
        <p:nvPicPr>
          <p:cNvPr id="10" name="Picture Placeholder 41">
            <a:extLst>
              <a:ext uri="{FF2B5EF4-FFF2-40B4-BE49-F238E27FC236}">
                <a16:creationId xmlns:a16="http://schemas.microsoft.com/office/drawing/2014/main" id="{11DA1890-57FB-1461-7A90-8E2597D277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5" t="11056" r="535" b="22152"/>
          <a:stretch/>
        </p:blipFill>
        <p:spPr>
          <a:xfrm>
            <a:off x="2428875" y="982662"/>
            <a:ext cx="9763125" cy="48926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F50A39B-8252-F2FC-259E-D87325FD872A}"/>
              </a:ext>
            </a:extLst>
          </p:cNvPr>
          <p:cNvGrpSpPr/>
          <p:nvPr/>
        </p:nvGrpSpPr>
        <p:grpSpPr>
          <a:xfrm>
            <a:off x="-63499" y="982662"/>
            <a:ext cx="4892788" cy="4892788"/>
            <a:chOff x="-165099" y="1638300"/>
            <a:chExt cx="4892788" cy="4892788"/>
          </a:xfrm>
          <a:solidFill>
            <a:schemeClr val="accent5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C7C656-87AC-4CE6-745A-90AB429F890E}"/>
                </a:ext>
              </a:extLst>
            </p:cNvPr>
            <p:cNvSpPr/>
            <p:nvPr userDrawn="1"/>
          </p:nvSpPr>
          <p:spPr>
            <a:xfrm>
              <a:off x="-165099" y="1638300"/>
              <a:ext cx="2441574" cy="48927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A71B517-4397-851D-2D25-229B50C6611E}"/>
                </a:ext>
              </a:extLst>
            </p:cNvPr>
            <p:cNvSpPr/>
            <p:nvPr userDrawn="1"/>
          </p:nvSpPr>
          <p:spPr>
            <a:xfrm>
              <a:off x="-165099" y="1638300"/>
              <a:ext cx="4892788" cy="4892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E1976772-B08E-9DBB-77AF-EFE6490CA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18" y="1156741"/>
            <a:ext cx="4588157" cy="45843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24B4D5-C5BC-0549-7371-ACEA838A95AD}"/>
              </a:ext>
            </a:extLst>
          </p:cNvPr>
          <p:cNvSpPr txBox="1"/>
          <p:nvPr/>
        </p:nvSpPr>
        <p:spPr>
          <a:xfrm>
            <a:off x="579380" y="6245152"/>
            <a:ext cx="6535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</p:spTree>
    <p:extLst>
      <p:ext uri="{BB962C8B-B14F-4D97-AF65-F5344CB8AC3E}">
        <p14:creationId xmlns:p14="http://schemas.microsoft.com/office/powerpoint/2010/main" val="1454677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AA35E608-13E5-E578-3705-8EC33AAF1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033" y="285565"/>
            <a:ext cx="1566739" cy="156543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2504" y="487258"/>
            <a:ext cx="9610725" cy="581025"/>
          </a:xfrm>
        </p:spPr>
        <p:txBody>
          <a:bodyPr/>
          <a:lstStyle/>
          <a:p>
            <a:r>
              <a:rPr lang="ru-ru" dirty="0"/>
              <a:t>Питьевая вода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2504" y="1068283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Поддержание водного баланса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80" y="6245152"/>
            <a:ext cx="633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4125432" y="2576945"/>
            <a:ext cx="7487188" cy="3281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sz="2600" b="1" dirty="0">
                <a:solidFill>
                  <a:srgbClr val="179984"/>
                </a:solidFill>
              </a:rPr>
              <a:t>Поддержание водного баланса — это поддержание необходимого количества жидкости </a:t>
            </a:r>
            <a:r>
              <a:rPr lang="ru-ru" sz="2600" dirty="0"/>
              <a:t>в организме 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sz="2600" dirty="0"/>
              <a:t>Употребление правильного объема воды важно для здоровья, особенно во время тренировок</a:t>
            </a:r>
          </a:p>
        </p:txBody>
      </p:sp>
      <p:pic>
        <p:nvPicPr>
          <p:cNvPr id="8" name="Picture 7" descr="Человек держит бутылку&#10;&#10;Описание создается автоматически со средней достоверностью">
            <a:extLst>
              <a:ext uri="{FF2B5EF4-FFF2-40B4-BE49-F238E27FC236}">
                <a16:creationId xmlns:a16="http://schemas.microsoft.com/office/drawing/2014/main" id="{4C4C3C6A-2ECD-08E4-1234-881A7869E8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63"/>
          <a:stretch/>
        </p:blipFill>
        <p:spPr>
          <a:xfrm>
            <a:off x="579380" y="2036394"/>
            <a:ext cx="3226411" cy="382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228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AA35E608-13E5-E578-3705-8EC33AAF1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179" y="285566"/>
            <a:ext cx="1566739" cy="156543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Преимущества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Поддержание водного баланса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79" y="6245152"/>
            <a:ext cx="6434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pic>
        <p:nvPicPr>
          <p:cNvPr id="11" name="Graphic 10" descr="Термометр со сплошной заливкой">
            <a:extLst>
              <a:ext uri="{FF2B5EF4-FFF2-40B4-BE49-F238E27FC236}">
                <a16:creationId xmlns:a16="http://schemas.microsoft.com/office/drawing/2014/main" id="{F5AEC268-95A5-1AFB-2DD3-0B331322C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7559" y="2927085"/>
            <a:ext cx="914400" cy="9144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D283C21-71BF-95D5-03A6-85976C551F7C}"/>
              </a:ext>
            </a:extLst>
          </p:cNvPr>
          <p:cNvSpPr txBox="1">
            <a:spLocks/>
          </p:cNvSpPr>
          <p:nvPr/>
        </p:nvSpPr>
        <p:spPr>
          <a:xfrm>
            <a:off x="270669" y="3942740"/>
            <a:ext cx="2784679" cy="117452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Ubuntu Light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/>
              <a:t>Балансирует температуру тела</a:t>
            </a:r>
            <a:endParaRPr lang="en-US" sz="2200" dirty="0"/>
          </a:p>
        </p:txBody>
      </p:sp>
      <p:pic>
        <p:nvPicPr>
          <p:cNvPr id="15" name="Graphic 14" descr="Миска фруктов со сплошной заливкой">
            <a:extLst>
              <a:ext uri="{FF2B5EF4-FFF2-40B4-BE49-F238E27FC236}">
                <a16:creationId xmlns:a16="http://schemas.microsoft.com/office/drawing/2014/main" id="{95BE929F-27D8-FBE4-91F1-1C6A07A53F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85841" y="2927085"/>
            <a:ext cx="914400" cy="91440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3973155-773C-6DB0-B04E-98D3A074F132}"/>
              </a:ext>
            </a:extLst>
          </p:cNvPr>
          <p:cNvSpPr txBox="1">
            <a:spLocks/>
          </p:cNvSpPr>
          <p:nvPr/>
        </p:nvSpPr>
        <p:spPr>
          <a:xfrm>
            <a:off x="5923914" y="3922859"/>
            <a:ext cx="2784679" cy="117452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Ubuntu Light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/>
              <a:t>Помогает переваривать пищу</a:t>
            </a:r>
          </a:p>
        </p:txBody>
      </p:sp>
      <p:pic>
        <p:nvPicPr>
          <p:cNvPr id="22" name="Picture 21" descr="Форма&#10;&#10;Описание создается автоматически с низкой достоверностью">
            <a:extLst>
              <a:ext uri="{FF2B5EF4-FFF2-40B4-BE49-F238E27FC236}">
                <a16:creationId xmlns:a16="http://schemas.microsoft.com/office/drawing/2014/main" id="{E113588D-94F6-BA8F-1283-9AC3DD80B42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562" y="2789025"/>
            <a:ext cx="1057430" cy="1057430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27F83A8-DCE4-09CC-FCEC-BB8050632F54}"/>
              </a:ext>
            </a:extLst>
          </p:cNvPr>
          <p:cNvSpPr txBox="1">
            <a:spLocks/>
          </p:cNvSpPr>
          <p:nvPr/>
        </p:nvSpPr>
        <p:spPr>
          <a:xfrm>
            <a:off x="2909080" y="3957656"/>
            <a:ext cx="2981384" cy="117452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Ubuntu Light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/>
              <a:t>Усваивает витамины и минералы</a:t>
            </a:r>
          </a:p>
        </p:txBody>
      </p:sp>
      <p:pic>
        <p:nvPicPr>
          <p:cNvPr id="25" name="Graphic 24" descr="Головка с шестернями со сплошной заливкой">
            <a:extLst>
              <a:ext uri="{FF2B5EF4-FFF2-40B4-BE49-F238E27FC236}">
                <a16:creationId xmlns:a16="http://schemas.microsoft.com/office/drawing/2014/main" id="{90DCFABB-0840-3D54-03BF-FD6C5146EC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31354" y="2925019"/>
            <a:ext cx="914400" cy="914400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7BAB4C0-869D-6C91-A32F-F7965072D580}"/>
              </a:ext>
            </a:extLst>
          </p:cNvPr>
          <p:cNvSpPr txBox="1">
            <a:spLocks/>
          </p:cNvSpPr>
          <p:nvPr/>
        </p:nvSpPr>
        <p:spPr>
          <a:xfrm>
            <a:off x="8630539" y="3920793"/>
            <a:ext cx="3304906" cy="117452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Ubuntu Light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/>
              <a:t>Помогает телу и разуму функционировать правильно</a:t>
            </a:r>
          </a:p>
        </p:txBody>
      </p:sp>
    </p:spTree>
    <p:extLst>
      <p:ext uri="{BB962C8B-B14F-4D97-AF65-F5344CB8AC3E}">
        <p14:creationId xmlns:p14="http://schemas.microsoft.com/office/powerpoint/2010/main" val="3255497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AA35E608-13E5-E578-3705-8EC33AAF1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179" y="285566"/>
            <a:ext cx="1566739" cy="156543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Выбор полезных напитков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Поддержание водного баланса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79" y="6245152"/>
            <a:ext cx="6323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AF5A8A-8748-415B-D60E-6C5D8C6A2B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35" t="41059" r="63605" b="13462"/>
          <a:stretch/>
        </p:blipFill>
        <p:spPr>
          <a:xfrm>
            <a:off x="628650" y="1787284"/>
            <a:ext cx="1897640" cy="4092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24C2BB-484E-FB34-745D-97644ED63C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535" t="39819" r="26279" b="13392"/>
          <a:stretch/>
        </p:blipFill>
        <p:spPr>
          <a:xfrm>
            <a:off x="2797690" y="1706522"/>
            <a:ext cx="2269727" cy="421085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879242-F98B-B85D-2F9F-027F97668E3A}"/>
              </a:ext>
            </a:extLst>
          </p:cNvPr>
          <p:cNvSpPr txBox="1">
            <a:spLocks/>
          </p:cNvSpPr>
          <p:nvPr/>
        </p:nvSpPr>
        <p:spPr>
          <a:xfrm>
            <a:off x="5338817" y="2072505"/>
            <a:ext cx="5657851" cy="38077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Ubuntu Light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Ubuntu Light" panose="020B0604020202020204" pitchFamily="34" charset="0"/>
              <a:buNone/>
            </a:pPr>
            <a:r>
              <a:rPr lang="ru-ru" sz="2400" dirty="0"/>
              <a:t>Газированные напитки, энергетики </a:t>
            </a:r>
            <a:br>
              <a:rPr lang="en-US" sz="2400" dirty="0"/>
            </a:br>
            <a:r>
              <a:rPr lang="ru-ru" sz="2400" dirty="0"/>
              <a:t>и «спортивные напитки» НЕ относятся к полезным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sz="2400" dirty="0"/>
          </a:p>
          <a:p>
            <a:pPr marL="0" indent="0">
              <a:buFont typeface="Ubuntu Light" panose="020B0604020202020204" pitchFamily="34" charset="0"/>
              <a:buNone/>
            </a:pPr>
            <a:r>
              <a:rPr lang="ru-ru" sz="2400" dirty="0"/>
              <a:t>Нежирное молоко и натуральный сок в умеренных объемах также являются полезными напитками</a:t>
            </a:r>
          </a:p>
          <a:p>
            <a:pPr marL="0" indent="0">
              <a:buFont typeface="Ubuntu Light" panose="020B0604020202020204" pitchFamily="34" charset="0"/>
              <a:buNone/>
            </a:pPr>
            <a:endParaRPr lang="en-US" sz="2400" dirty="0"/>
          </a:p>
          <a:p>
            <a:pPr marL="0" indent="0">
              <a:buFont typeface="Ubuntu Light" panose="020B0604020202020204" pitchFamily="34" charset="0"/>
              <a:buNone/>
            </a:pPr>
            <a:r>
              <a:rPr lang="ru-ru" sz="2400" b="1" dirty="0">
                <a:solidFill>
                  <a:srgbClr val="179984"/>
                </a:solidFill>
              </a:rPr>
              <a:t>Вода — лучший напиток!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6934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AA35E608-13E5-E578-3705-8EC33AAF1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179" y="285566"/>
            <a:ext cx="1566739" cy="156543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Признаки обезвоживания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Поддержание водного баланса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79" y="6245152"/>
            <a:ext cx="6271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66054D5-A6EF-A6A1-5E8E-6B28B90B91DA}"/>
              </a:ext>
            </a:extLst>
          </p:cNvPr>
          <p:cNvSpPr txBox="1">
            <a:spLocks/>
          </p:cNvSpPr>
          <p:nvPr/>
        </p:nvSpPr>
        <p:spPr>
          <a:xfrm>
            <a:off x="4902350" y="2679568"/>
            <a:ext cx="6271172" cy="277337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Ubuntu Light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dirty="0"/>
              <a:t>Если вы теряете слишком </a:t>
            </a:r>
            <a:br>
              <a:rPr lang="en-US" dirty="0"/>
            </a:br>
            <a:r>
              <a:rPr lang="ru-ru" dirty="0"/>
              <a:t>много жидкости и при этом не восполняете воду в достаточной мере, функционирование ваших тела и ума ухудшается. Это называется </a:t>
            </a:r>
            <a:r>
              <a:rPr lang="ru-ru" b="1" dirty="0">
                <a:solidFill>
                  <a:srgbClr val="009A79"/>
                </a:solidFill>
              </a:rPr>
              <a:t>обезвоживанием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947179-65B5-D144-F760-8BC93D4276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09" t="43547" r="49289" b="19021"/>
          <a:stretch/>
        </p:blipFill>
        <p:spPr>
          <a:xfrm>
            <a:off x="628650" y="1863744"/>
            <a:ext cx="3598876" cy="44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98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Значок&#10;&#10;Описание создается автоматически">
            <a:extLst>
              <a:ext uri="{FF2B5EF4-FFF2-40B4-BE49-F238E27FC236}">
                <a16:creationId xmlns:a16="http://schemas.microsoft.com/office/drawing/2014/main" id="{AA35E608-13E5-E578-3705-8EC33AAF1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179" y="285566"/>
            <a:ext cx="1566739" cy="156543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Определение потребностей в воде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Поддержание водного баланса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79" y="6245152"/>
            <a:ext cx="6657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628649" y="2253563"/>
            <a:ext cx="10779049" cy="37739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5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Некоторым людям может понадобиться </a:t>
            </a:r>
            <a:r>
              <a:rPr lang="ru-ru" b="1" dirty="0">
                <a:solidFill>
                  <a:srgbClr val="179984"/>
                </a:solidFill>
              </a:rPr>
              <a:t>увеличить свое потребление </a:t>
            </a:r>
            <a:r>
              <a:rPr lang="ru-ru" dirty="0"/>
              <a:t>воды.</a:t>
            </a:r>
          </a:p>
          <a:p>
            <a:pPr>
              <a:lnSpc>
                <a:spcPct val="115000"/>
              </a:lnSpc>
            </a:pPr>
            <a:endParaRPr lang="en-US" dirty="0"/>
          </a:p>
          <a:p>
            <a:pPr marL="457200" indent="-457200">
              <a:lnSpc>
                <a:spcPct val="115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Вот факторы, </a:t>
            </a:r>
            <a:r>
              <a:rPr lang="ru-ru" b="1" dirty="0">
                <a:solidFill>
                  <a:srgbClr val="009A79"/>
                </a:solidFill>
              </a:rPr>
              <a:t>которые могут повлиять на выбор объема воды, </a:t>
            </a:r>
            <a:r>
              <a:rPr lang="ru-ru" dirty="0"/>
              <a:t>необходимого для избежания обезвоживания:</a:t>
            </a:r>
          </a:p>
          <a:p>
            <a:pPr marL="800100" lvl="1" indent="-342900">
              <a:lnSpc>
                <a:spcPct val="100000"/>
              </a:lnSpc>
            </a:pPr>
            <a:r>
              <a:rPr lang="ru-ru" dirty="0"/>
              <a:t>Частые, энергичные упражнения, которые приводят к чрезмерному потению или недостатку кислорода</a:t>
            </a:r>
          </a:p>
          <a:p>
            <a:pPr marL="800100" lvl="1" indent="-342900">
              <a:lnSpc>
                <a:spcPct val="100000"/>
              </a:lnSpc>
            </a:pPr>
            <a:r>
              <a:rPr lang="ru-ru" dirty="0"/>
              <a:t>Жаркая погода</a:t>
            </a:r>
          </a:p>
          <a:p>
            <a:pPr marL="800100" lvl="1" indent="-342900">
              <a:lnSpc>
                <a:spcPct val="100000"/>
              </a:lnSpc>
            </a:pPr>
            <a:r>
              <a:rPr lang="ru-ru" dirty="0"/>
              <a:t>Большая высота над уровнем моря</a:t>
            </a:r>
          </a:p>
          <a:p>
            <a:pPr marL="800100" lvl="1" indent="-342900">
              <a:lnSpc>
                <a:spcPct val="100000"/>
              </a:lnSpc>
            </a:pPr>
            <a:r>
              <a:rPr lang="ru-ru" dirty="0"/>
              <a:t>Болезнь</a:t>
            </a:r>
          </a:p>
        </p:txBody>
      </p:sp>
    </p:spTree>
    <p:extLst>
      <p:ext uri="{BB962C8B-B14F-4D97-AF65-F5344CB8AC3E}">
        <p14:creationId xmlns:p14="http://schemas.microsoft.com/office/powerpoint/2010/main" val="4041659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947B6F-A0A9-452A-B5BA-AD55448ACD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54638"/>
            <a:ext cx="9610725" cy="581025"/>
          </a:xfrm>
        </p:spPr>
        <p:txBody>
          <a:bodyPr/>
          <a:lstStyle/>
          <a:p>
            <a:r>
              <a:rPr lang="ru-ru" sz="3600" dirty="0"/>
              <a:t>Кто </a:t>
            </a:r>
            <a:r>
              <a:rPr lang="ru-ru" dirty="0"/>
              <a:t>такой капитан по фитнесу?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971B7-CAD2-4C48-8562-A301183D7B4C}"/>
              </a:ext>
            </a:extLst>
          </p:cNvPr>
          <p:cNvSpPr txBox="1"/>
          <p:nvPr/>
        </p:nvSpPr>
        <p:spPr>
          <a:xfrm>
            <a:off x="628650" y="6212973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3A6A3F6-08B8-002B-4A73-70770EA7FCF1}"/>
              </a:ext>
            </a:extLst>
          </p:cNvPr>
          <p:cNvSpPr txBox="1">
            <a:spLocks/>
          </p:cNvSpPr>
          <p:nvPr/>
        </p:nvSpPr>
        <p:spPr>
          <a:xfrm>
            <a:off x="628650" y="2087919"/>
            <a:ext cx="8292326" cy="393188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Char char="•"/>
            </a:pPr>
            <a:r>
              <a:rPr lang="ru-ru" b="1" dirty="0">
                <a:solidFill>
                  <a:srgbClr val="179984"/>
                </a:solidFill>
                <a:effectLst/>
                <a:ea typeface="Ubuntu Light" panose="020B0304030602030204" pitchFamily="34" charset="0"/>
                <a:cs typeface="Times New Roman"/>
              </a:rPr>
              <a:t>Капитаны по фитнесу</a:t>
            </a:r>
            <a:r>
              <a:rPr lang="ru-ru" dirty="0">
                <a:solidFill>
                  <a:srgbClr val="179984"/>
                </a:solidFill>
                <a:effectLst/>
                <a:ea typeface="Ubuntu Light" panose="020B0304030602030204" pitchFamily="34" charset="0"/>
                <a:cs typeface="Times New Roman"/>
              </a:rPr>
              <a:t> </a:t>
            </a:r>
            <a:r>
              <a:rPr lang="ru-ru" dirty="0">
                <a:effectLst/>
                <a:ea typeface="Ubuntu Light" panose="020B0304030602030204" pitchFamily="34" charset="0"/>
                <a:cs typeface="Times New Roman"/>
              </a:rPr>
              <a:t>— это атлеты, входящие в состав спортивных команд, которые возглавляют свою команду </a:t>
            </a:r>
            <a:br>
              <a:rPr lang="en-US" dirty="0">
                <a:effectLst/>
                <a:ea typeface="Ubuntu Light" panose="020B0304030602030204" pitchFamily="34" charset="0"/>
                <a:cs typeface="Times New Roman"/>
              </a:rPr>
            </a:br>
            <a:r>
              <a:rPr lang="ru-ru" dirty="0">
                <a:effectLst/>
                <a:ea typeface="Ubuntu Light" panose="020B0304030602030204" pitchFamily="34" charset="0"/>
                <a:cs typeface="Times New Roman"/>
              </a:rPr>
              <a:t>в мероприятиях, связанных с фитнесом </a:t>
            </a:r>
            <a:br>
              <a:rPr lang="en-US" dirty="0">
                <a:effectLst/>
                <a:ea typeface="Ubuntu Light" panose="020B0304030602030204" pitchFamily="34" charset="0"/>
                <a:cs typeface="Times New Roman"/>
              </a:rPr>
            </a:br>
            <a:r>
              <a:rPr lang="ru-ru" dirty="0">
                <a:effectLst/>
                <a:ea typeface="Ubuntu Light" panose="020B0304030602030204" pitchFamily="34" charset="0"/>
                <a:cs typeface="Times New Roman"/>
              </a:rPr>
              <a:t>и здоровым образом жизни</a:t>
            </a:r>
            <a:endParaRPr lang="en-US" dirty="0">
              <a:cs typeface="Times New Roman"/>
            </a:endParaRPr>
          </a:p>
          <a:p>
            <a:pPr>
              <a:lnSpc>
                <a:spcPct val="100000"/>
              </a:lnSpc>
            </a:pPr>
            <a:endParaRPr lang="en-US" dirty="0">
              <a:ea typeface="Ubuntu Light" panose="020B0304030602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>
              <a:effectLst/>
              <a:ea typeface="Ubuntu Light" panose="020B0304030602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>
                <a:effectLst/>
                <a:ea typeface="Calibri" panose="020F0502020204030204" pitchFamily="34" charset="0"/>
                <a:cs typeface="Times New Roman"/>
              </a:rPr>
              <a:t>Капитаны по фитнесу </a:t>
            </a:r>
            <a:r>
              <a:rPr lang="ru-ru" b="1" dirty="0">
                <a:solidFill>
                  <a:srgbClr val="179984"/>
                </a:solidFill>
                <a:effectLst/>
                <a:ea typeface="Calibri" panose="020F0502020204030204" pitchFamily="34" charset="0"/>
                <a:cs typeface="Times New Roman"/>
              </a:rPr>
              <a:t>страстно увлечены фитнесом и здоровым образом жизни.</a:t>
            </a:r>
            <a:endParaRPr lang="en-US" b="1" dirty="0">
              <a:effectLst/>
              <a:ea typeface="Ubuntu Light" panose="020B0304030602030204" pitchFamily="34" charset="0"/>
              <a:cs typeface="Times New Roman"/>
            </a:endParaRPr>
          </a:p>
          <a:p>
            <a:pPr>
              <a:lnSpc>
                <a:spcPct val="150000"/>
              </a:lnSpc>
            </a:pPr>
            <a:endParaRPr lang="en-US" sz="1400" dirty="0"/>
          </a:p>
        </p:txBody>
      </p:sp>
      <p:pic>
        <p:nvPicPr>
          <p:cNvPr id="3" name="Picture 2" descr="Человек в зеленой рубашке&#10;&#10;Описание создается автоматически со средней достоверностью">
            <a:extLst>
              <a:ext uri="{FF2B5EF4-FFF2-40B4-BE49-F238E27FC236}">
                <a16:creationId xmlns:a16="http://schemas.microsoft.com/office/drawing/2014/main" id="{A193FE18-F291-F8A7-AC4F-CF40A89E6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0" b="98047" l="9896" r="89931">
                        <a14:foregroundMark x1="43229" y1="85026" x2="43229" y2="85026"/>
                        <a14:foregroundMark x1="47917" y1="82552" x2="47917" y2="82552"/>
                        <a14:foregroundMark x1="59201" y1="89193" x2="59201" y2="89193"/>
                        <a14:foregroundMark x1="59201" y1="93099" x2="59201" y2="93099"/>
                        <a14:foregroundMark x1="62326" y1="98307" x2="62326" y2="98307"/>
                        <a14:foregroundMark x1="32639" y1="49609" x2="32639" y2="49609"/>
                        <a14:foregroundMark x1="32118" y1="50260" x2="32292" y2="48568"/>
                        <a14:foregroundMark x1="47917" y1="9375" x2="47917" y2="9375"/>
                        <a14:foregroundMark x1="46528" y1="5990" x2="46528" y2="5990"/>
                        <a14:foregroundMark x1="45139" y1="5990" x2="40972" y2="9766"/>
                        <a14:foregroundMark x1="51215" y1="9375" x2="51215" y2="9375"/>
                        <a14:foregroundMark x1="32292" y1="49740" x2="32292" y2="49740"/>
                        <a14:foregroundMark x1="33333" y1="50000" x2="33333" y2="50000"/>
                        <a14:foregroundMark x1="31944" y1="49740" x2="33681" y2="49740"/>
                        <a14:foregroundMark x1="32813" y1="51042" x2="31944" y2="4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292" y="1088080"/>
            <a:ext cx="3843670" cy="512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748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9A0140-CD9A-42FA-A141-4CB53788AF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55000" lnSpcReduction="20000"/>
          </a:bodyPr>
          <a:lstStyle/>
          <a:p>
            <a:pPr algn="r"/>
            <a:r>
              <a:rPr lang="ru-ru" dirty="0"/>
              <a:t>Мероприятия по развитию лидерских навыков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7489FE-55F8-4002-9470-FD6F82649B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Планирование мероприятий</a:t>
            </a:r>
          </a:p>
        </p:txBody>
      </p:sp>
      <p:pic>
        <p:nvPicPr>
          <p:cNvPr id="10" name="Picture Placeholder 41">
            <a:extLst>
              <a:ext uri="{FF2B5EF4-FFF2-40B4-BE49-F238E27FC236}">
                <a16:creationId xmlns:a16="http://schemas.microsoft.com/office/drawing/2014/main" id="{11DA1890-57FB-1461-7A90-8E2597D27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" b="5454"/>
          <a:stretch/>
        </p:blipFill>
        <p:spPr>
          <a:xfrm>
            <a:off x="2428875" y="982662"/>
            <a:ext cx="9763125" cy="48926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F50A39B-8252-F2FC-259E-D87325FD872A}"/>
              </a:ext>
            </a:extLst>
          </p:cNvPr>
          <p:cNvGrpSpPr/>
          <p:nvPr/>
        </p:nvGrpSpPr>
        <p:grpSpPr>
          <a:xfrm>
            <a:off x="-63499" y="982662"/>
            <a:ext cx="4892788" cy="4892788"/>
            <a:chOff x="-165099" y="1638300"/>
            <a:chExt cx="4892788" cy="4892788"/>
          </a:xfrm>
          <a:solidFill>
            <a:schemeClr val="accent5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C7C656-87AC-4CE6-745A-90AB429F890E}"/>
                </a:ext>
              </a:extLst>
            </p:cNvPr>
            <p:cNvSpPr/>
            <p:nvPr userDrawn="1"/>
          </p:nvSpPr>
          <p:spPr>
            <a:xfrm>
              <a:off x="-165099" y="1638300"/>
              <a:ext cx="2441574" cy="48927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A71B517-4397-851D-2D25-229B50C6611E}"/>
                </a:ext>
              </a:extLst>
            </p:cNvPr>
            <p:cNvSpPr/>
            <p:nvPr userDrawn="1"/>
          </p:nvSpPr>
          <p:spPr>
            <a:xfrm>
              <a:off x="-165099" y="1638300"/>
              <a:ext cx="4892788" cy="4892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324B4D5-C5BC-0549-7371-ACEA838A95AD}"/>
              </a:ext>
            </a:extLst>
          </p:cNvPr>
          <p:cNvSpPr txBox="1"/>
          <p:nvPr/>
        </p:nvSpPr>
        <p:spPr>
          <a:xfrm>
            <a:off x="579380" y="6245152"/>
            <a:ext cx="65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B484CD9E-8B29-6A97-87FB-8717A7DBF4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AF66098-F416-1AC7-1A97-933F5021A6FE}"/>
              </a:ext>
            </a:extLst>
          </p:cNvPr>
          <p:cNvSpPr/>
          <p:nvPr/>
        </p:nvSpPr>
        <p:spPr>
          <a:xfrm>
            <a:off x="126717" y="1156741"/>
            <a:ext cx="4588158" cy="4584337"/>
          </a:xfrm>
          <a:prstGeom prst="ellipse">
            <a:avLst/>
          </a:prstGeom>
          <a:solidFill>
            <a:srgbClr val="00695E"/>
          </a:solidFill>
          <a:ln>
            <a:solidFill>
              <a:srgbClr val="0069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0" descr="иконка «здоровый» — бесплатные PNG &amp; SVG 39490 — Noun Project">
            <a:extLst>
              <a:ext uri="{FF2B5EF4-FFF2-40B4-BE49-F238E27FC236}">
                <a16:creationId xmlns:a16="http://schemas.microsoft.com/office/drawing/2014/main" id="{7F37016E-0BEA-6397-6A66-B2A641C57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01" y="2314810"/>
            <a:ext cx="2533179" cy="253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941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2DD0EEE-3F0F-8A84-AD8D-864BE80558E0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6762CE-AF76-15E5-18C4-8A577BD3E948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0" descr="иконка «здоровый» — бесплатные PNG &amp; SVG 39490 — Noun Project">
              <a:extLst>
                <a:ext uri="{FF2B5EF4-FFF2-40B4-BE49-F238E27FC236}">
                  <a16:creationId xmlns:a16="http://schemas.microsoft.com/office/drawing/2014/main" id="{ABFB551D-D10A-0D67-4B64-A12322930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201" y="2314810"/>
              <a:ext cx="2533179" cy="2533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Обучение товарищей по команде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Санитарное просвещение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79" y="6245152"/>
            <a:ext cx="6234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628650" y="2432027"/>
            <a:ext cx="10422210" cy="23406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Как капитан по фитнесу вы </a:t>
            </a:r>
            <a:r>
              <a:rPr lang="ru-ru" b="1" dirty="0">
                <a:solidFill>
                  <a:srgbClr val="179984"/>
                </a:solidFill>
              </a:rPr>
              <a:t>должны делиться советами по санитарному просвещению на каждой тренировке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На всех тренировках и соревнованиях вы будете служить примером для подражания</a:t>
            </a:r>
          </a:p>
        </p:txBody>
      </p:sp>
    </p:spTree>
    <p:extLst>
      <p:ext uri="{BB962C8B-B14F-4D97-AF65-F5344CB8AC3E}">
        <p14:creationId xmlns:p14="http://schemas.microsoft.com/office/powerpoint/2010/main" val="1035021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2DD0EEE-3F0F-8A84-AD8D-864BE80558E0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6762CE-AF76-15E5-18C4-8A577BD3E948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0" descr="иконка «здоровый» — бесплатные PNG &amp; SVG 39490 — Noun Project">
              <a:extLst>
                <a:ext uri="{FF2B5EF4-FFF2-40B4-BE49-F238E27FC236}">
                  <a16:creationId xmlns:a16="http://schemas.microsoft.com/office/drawing/2014/main" id="{ABFB551D-D10A-0D67-4B64-A12322930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201" y="2314810"/>
              <a:ext cx="2533179" cy="2533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05989"/>
            <a:ext cx="10176882" cy="5810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dirty="0"/>
              <a:t>Что такое совет по здоровому образу </a:t>
            </a:r>
            <a:br>
              <a:rPr lang="en-US" dirty="0"/>
            </a:br>
            <a:r>
              <a:rPr lang="ru-ru" dirty="0"/>
              <a:t>жизни?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Санитарное просвещение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80" y="6245152"/>
            <a:ext cx="6512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628650" y="1727188"/>
            <a:ext cx="6943028" cy="45068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90000"/>
              </a:lnSpc>
              <a:buFont typeface="Ubuntu Light" panose="020B0604020202020204" pitchFamily="34" charset="0"/>
              <a:buChar char="•"/>
            </a:pPr>
            <a:r>
              <a:rPr lang="ru-ru" sz="2600" dirty="0"/>
              <a:t>Советы по здоровому образу жизни должны быть краткими, всего 2–5 минут</a:t>
            </a:r>
          </a:p>
          <a:p>
            <a:pPr>
              <a:lnSpc>
                <a:spcPct val="90000"/>
              </a:lnSpc>
            </a:pPr>
            <a:endParaRPr lang="en-US" sz="2600" dirty="0"/>
          </a:p>
          <a:p>
            <a:pPr marL="457200" indent="-457200">
              <a:lnSpc>
                <a:spcPct val="90000"/>
              </a:lnSpc>
              <a:buFont typeface="Ubuntu Light" panose="020B0604020202020204" pitchFamily="34" charset="0"/>
              <a:buChar char="•"/>
            </a:pPr>
            <a:r>
              <a:rPr lang="ru-ru" sz="2600" dirty="0"/>
              <a:t>По возможности представляйте </a:t>
            </a:r>
            <a:br>
              <a:rPr lang="en-US" sz="2600" dirty="0"/>
            </a:br>
            <a:r>
              <a:rPr lang="ru-ru" sz="2600" dirty="0"/>
              <a:t>советы по здоровому образу жизни </a:t>
            </a:r>
            <a:br>
              <a:rPr lang="en-US" sz="2600" dirty="0"/>
            </a:br>
            <a:r>
              <a:rPr lang="ru-ru" sz="2600" dirty="0"/>
              <a:t>в интерактивной форме:</a:t>
            </a:r>
          </a:p>
          <a:p>
            <a:pPr marL="1143000" lvl="1" indent="-457200"/>
            <a:r>
              <a:rPr lang="ru-ru" sz="2200" spc="-20" dirty="0"/>
              <a:t>Задавайте вопросы товарищам по команде</a:t>
            </a:r>
          </a:p>
          <a:p>
            <a:pPr marL="1143000" lvl="1" indent="-457200"/>
            <a:r>
              <a:rPr lang="ru-ru" sz="2200" dirty="0"/>
              <a:t>Давайте возможность отвечать разным участникам</a:t>
            </a:r>
          </a:p>
          <a:p>
            <a:pPr marL="1143000" lvl="1" indent="-457200"/>
            <a:r>
              <a:rPr lang="ru-ru" sz="2200" dirty="0"/>
              <a:t>Приводите примеры</a:t>
            </a:r>
          </a:p>
          <a:p>
            <a:pPr marL="1143000" lvl="1" indent="-457200"/>
            <a:r>
              <a:rPr lang="ru-ru" sz="2200" dirty="0"/>
              <a:t>Ставьте им цели и проверяйте прогресс на следующих тренировках</a:t>
            </a:r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64655C-3866-2CD4-F743-8A0D6B83FF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715" t="46587" r="3207" b="22481"/>
          <a:stretch/>
        </p:blipFill>
        <p:spPr>
          <a:xfrm>
            <a:off x="7491721" y="2660981"/>
            <a:ext cx="4071629" cy="235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926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2DD0EEE-3F0F-8A84-AD8D-864BE80558E0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6762CE-AF76-15E5-18C4-8A577BD3E948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0" descr="иконка «здоровый» — бесплатные PNG &amp; SVG 39490 — Noun Project">
              <a:extLst>
                <a:ext uri="{FF2B5EF4-FFF2-40B4-BE49-F238E27FC236}">
                  <a16:creationId xmlns:a16="http://schemas.microsoft.com/office/drawing/2014/main" id="{ABFB551D-D10A-0D67-4B64-A12322930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201" y="2314810"/>
              <a:ext cx="2533179" cy="2533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Пример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Санитарное просвещение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80" y="6245152"/>
            <a:ext cx="6245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628651" y="1685007"/>
            <a:ext cx="10261642" cy="1000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Вот пример совета по здоровому образу жизни: </a:t>
            </a:r>
            <a:br>
              <a:rPr lang="en-US" dirty="0"/>
            </a:br>
            <a:r>
              <a:rPr lang="ru-ru" dirty="0"/>
              <a:t>поговорите о употреблении полезной и питательной пищи!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287FFB-A65E-F1D0-59EF-85A2C03BDB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5814" t="17984" r="27006" b="21860"/>
          <a:stretch/>
        </p:blipFill>
        <p:spPr>
          <a:xfrm>
            <a:off x="6029326" y="2640710"/>
            <a:ext cx="4860967" cy="34862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42AD5DC-573E-63D6-944D-3AFF717716A4}"/>
              </a:ext>
            </a:extLst>
          </p:cNvPr>
          <p:cNvSpPr txBox="1"/>
          <p:nvPr/>
        </p:nvSpPr>
        <p:spPr>
          <a:xfrm>
            <a:off x="579379" y="2695900"/>
            <a:ext cx="5449947" cy="3445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b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Фрукты и овощи снабжают организм важными витаминами, минералами </a:t>
            </a:r>
            <a:br>
              <a:rPr lang="en-US" sz="2000" b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энергией, которые необходимы </a:t>
            </a:r>
            <a:br>
              <a:rPr lang="en-US" sz="2000" b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поддержания крепкого здоровья. Они дают энергию для тренировок и соревнований. </a:t>
            </a:r>
            <a:r>
              <a:rPr lang="ru-ru" sz="2000" b="1" dirty="0">
                <a:solidFill>
                  <a:srgbClr val="179984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Ешьте продукты всех цветов радуги</a:t>
            </a:r>
            <a:r>
              <a:rPr lang="ru-ru" sz="2000" b="0" dirty="0">
                <a:solidFill>
                  <a:srgbClr val="179984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 смешивайте красные, зеленые, оранжевые и желтые продукты. </a:t>
            </a:r>
            <a:r>
              <a:rPr lang="ru-ru" sz="2000" b="1" dirty="0">
                <a:solidFill>
                  <a:srgbClr val="179984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Можете ли вы назвать пищу каждого цвета?</a:t>
            </a:r>
            <a:endParaRPr lang="en-US" sz="2000" b="1" dirty="0">
              <a:solidFill>
                <a:srgbClr val="179984"/>
              </a:solidFill>
              <a:effectLst/>
              <a:latin typeface="Ubuntu" panose="020B05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5837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2DD0EEE-3F0F-8A84-AD8D-864BE80558E0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6762CE-AF76-15E5-18C4-8A577BD3E948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0" descr="иконка «здоровый» — бесплатные PNG &amp; SVG 39490 — Noun Project">
              <a:extLst>
                <a:ext uri="{FF2B5EF4-FFF2-40B4-BE49-F238E27FC236}">
                  <a16:creationId xmlns:a16="http://schemas.microsoft.com/office/drawing/2014/main" id="{ABFB551D-D10A-0D67-4B64-A12322930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201" y="2314810"/>
              <a:ext cx="2533179" cy="2533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Пример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Санитарное просвещение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80" y="6245152"/>
            <a:ext cx="6256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628652" y="1941484"/>
            <a:ext cx="11358910" cy="5738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dirty="0"/>
              <a:t>Вот совет по здоровому образу жизни о сне, отдыхе и восстановлении!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2AD5DC-573E-63D6-944D-3AFF717716A4}"/>
              </a:ext>
            </a:extLst>
          </p:cNvPr>
          <p:cNvSpPr txBox="1"/>
          <p:nvPr/>
        </p:nvSpPr>
        <p:spPr>
          <a:xfrm>
            <a:off x="579380" y="2695900"/>
            <a:ext cx="7395419" cy="3260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buSzPts val="1400"/>
              <a:buFont typeface="Ubuntu Light" panose="020B0604020202020204" pitchFamily="34" charset="0"/>
              <a:buChar char="•"/>
            </a:pPr>
            <a:r>
              <a:rPr lang="ru-ru" sz="2000" b="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30-минутная физическая активность средней и высокой интенсивности 5 дней в неделю является важной частью здорового образа жизни. Также важно каждую неделю давать своему телу отдыхать от физических упражнений и </a:t>
            </a:r>
            <a:r>
              <a:rPr lang="ru-ru" sz="2000" b="1" dirty="0">
                <a:solidFill>
                  <a:srgbClr val="179984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спать по 7-9 часов. Вы можете использовать советы по здоровому сну, чтобы улучшить качество сна, отдыха и восстановления.</a:t>
            </a:r>
            <a:endParaRPr lang="en-US" sz="2000" b="1" dirty="0">
              <a:solidFill>
                <a:srgbClr val="179984"/>
              </a:solidFill>
              <a:effectLst/>
              <a:latin typeface="Ubuntu" panose="020B05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9A5965EE-63C6-6268-3D13-DC91F49551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Изображение, содержащее текст, скриншот, лого, шрифт&#10;&#10;Описание создается автоматически">
            <a:extLst>
              <a:ext uri="{FF2B5EF4-FFF2-40B4-BE49-F238E27FC236}">
                <a16:creationId xmlns:a16="http://schemas.microsoft.com/office/drawing/2014/main" id="{53575FA6-EF2C-3853-C45E-3D5F32DD4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99" y="2697191"/>
            <a:ext cx="3067790" cy="337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67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056E0D-8706-D865-117B-561BEAA1AB4C}"/>
              </a:ext>
            </a:extLst>
          </p:cNvPr>
          <p:cNvSpPr txBox="1">
            <a:spLocks/>
          </p:cNvSpPr>
          <p:nvPr/>
        </p:nvSpPr>
        <p:spPr>
          <a:xfrm>
            <a:off x="905099" y="1841314"/>
            <a:ext cx="7859760" cy="868431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Ubuntu Light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b="1" dirty="0">
                <a:solidFill>
                  <a:schemeClr val="bg1"/>
                </a:solidFill>
              </a:rPr>
              <a:t>Групповые занятия</a:t>
            </a: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3200" b="1" dirty="0">
                <a:solidFill>
                  <a:schemeClr val="bg1"/>
                </a:solidFill>
              </a:rPr>
              <a:t>Работайте в группе, чтобы придумать советы по здоровому образу жизни. Один человек из каждой группы представит остальным участникам советы по здоровому образу жизни!</a:t>
            </a:r>
          </a:p>
        </p:txBody>
      </p:sp>
    </p:spTree>
    <p:extLst>
      <p:ext uri="{BB962C8B-B14F-4D97-AF65-F5344CB8AC3E}">
        <p14:creationId xmlns:p14="http://schemas.microsoft.com/office/powerpoint/2010/main" val="24896809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2DD0EEE-3F0F-8A84-AD8D-864BE80558E0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6762CE-AF76-15E5-18C4-8A577BD3E948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0" descr="иконка «здоровый» — бесплатные PNG &amp; SVG 39490 — Noun Project">
              <a:extLst>
                <a:ext uri="{FF2B5EF4-FFF2-40B4-BE49-F238E27FC236}">
                  <a16:creationId xmlns:a16="http://schemas.microsoft.com/office/drawing/2014/main" id="{ABFB551D-D10A-0D67-4B64-A12322930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201" y="2314810"/>
              <a:ext cx="2533179" cy="2533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Возможности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Санитарное просвещение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80" y="6245152"/>
            <a:ext cx="6624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628649" y="1807672"/>
            <a:ext cx="11172269" cy="3828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Делиться советами по здоровому образу жизни можно разными способами! Вспомните, как вы общаетесь со своими товарищами, атлетами-участниками Специальной Олимпиады 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Вам может захотеться поделиться советом по здоровому образу жизни во время: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Graphic 5" descr="Бутылка для воды со сплошным наполнением">
            <a:extLst>
              <a:ext uri="{FF2B5EF4-FFF2-40B4-BE49-F238E27FC236}">
                <a16:creationId xmlns:a16="http://schemas.microsoft.com/office/drawing/2014/main" id="{A3DC6B6A-DE82-6110-7A1A-4A0803A0F3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51081" y="4515415"/>
            <a:ext cx="1149928" cy="1149928"/>
          </a:xfrm>
          <a:prstGeom prst="rect">
            <a:avLst/>
          </a:prstGeom>
        </p:spPr>
      </p:pic>
      <p:pic>
        <p:nvPicPr>
          <p:cNvPr id="13" name="Picture 12" descr="Форма&#10;&#10;Описание создается автоматически с низкой достоверностью">
            <a:extLst>
              <a:ext uri="{FF2B5EF4-FFF2-40B4-BE49-F238E27FC236}">
                <a16:creationId xmlns:a16="http://schemas.microsoft.com/office/drawing/2014/main" id="{591410B5-A2A4-770B-7ACA-D8E001D3169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286" y="4501085"/>
            <a:ext cx="1149927" cy="11785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1835A8-A466-22F0-22C7-D678A6A2E0DD}"/>
              </a:ext>
            </a:extLst>
          </p:cNvPr>
          <p:cNvSpPr txBox="1"/>
          <p:nvPr/>
        </p:nvSpPr>
        <p:spPr>
          <a:xfrm>
            <a:off x="2711878" y="5660399"/>
            <a:ext cx="7056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Перерывов на воду	Растяжек при заминке</a:t>
            </a:r>
          </a:p>
        </p:txBody>
      </p:sp>
    </p:spTree>
    <p:extLst>
      <p:ext uri="{BB962C8B-B14F-4D97-AF65-F5344CB8AC3E}">
        <p14:creationId xmlns:p14="http://schemas.microsoft.com/office/powerpoint/2010/main" val="18573961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2DD0EEE-3F0F-8A84-AD8D-864BE80558E0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6762CE-AF76-15E5-18C4-8A577BD3E948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0" descr="иконка «здоровый» — бесплатные PNG &amp; SVG 39490 — Noun Project">
              <a:extLst>
                <a:ext uri="{FF2B5EF4-FFF2-40B4-BE49-F238E27FC236}">
                  <a16:creationId xmlns:a16="http://schemas.microsoft.com/office/drawing/2014/main" id="{ABFB551D-D10A-0D67-4B64-A12322930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201" y="2314810"/>
              <a:ext cx="2533179" cy="2533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Начало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Санитарное просвещение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80" y="6245152"/>
            <a:ext cx="6133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5704037" y="1941375"/>
            <a:ext cx="6305826" cy="42587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Информация из </a:t>
            </a:r>
            <a:r>
              <a:rPr lang="ru-ru" b="1" dirty="0">
                <a:solidFill>
                  <a:srgbClr val="179984"/>
                </a:solidFill>
              </a:rPr>
              <a:t>руководства </a:t>
            </a:r>
            <a:br>
              <a:rPr lang="en-US" b="1" dirty="0">
                <a:solidFill>
                  <a:srgbClr val="179984"/>
                </a:solidFill>
              </a:rPr>
            </a:br>
            <a:r>
              <a:rPr lang="ru-ru" b="1" dirty="0">
                <a:solidFill>
                  <a:srgbClr val="179984"/>
                </a:solidFill>
              </a:rPr>
              <a:t>«Fit 5»</a:t>
            </a:r>
            <a:r>
              <a:rPr lang="ru-ru" dirty="0"/>
              <a:t>помогает давать напутствия на тему:</a:t>
            </a:r>
          </a:p>
          <a:p>
            <a:pPr marL="1143000" lvl="1" indent="-457200">
              <a:lnSpc>
                <a:spcPct val="100000"/>
              </a:lnSpc>
            </a:pPr>
            <a:r>
              <a:rPr lang="ru-ru" dirty="0"/>
              <a:t>Поддержания активности вне спортивных тренировок</a:t>
            </a:r>
          </a:p>
          <a:p>
            <a:pPr marL="1143000" lvl="1" indent="-457200">
              <a:lnSpc>
                <a:spcPct val="100000"/>
              </a:lnSpc>
            </a:pPr>
            <a:r>
              <a:rPr lang="ru-ru" dirty="0"/>
              <a:t>Употребления полезной пищи для правильной работы организма</a:t>
            </a:r>
          </a:p>
          <a:p>
            <a:pPr marL="1143000" lvl="1" indent="-457200">
              <a:lnSpc>
                <a:spcPct val="100000"/>
              </a:lnSpc>
            </a:pPr>
            <a:r>
              <a:rPr lang="ru-ru" dirty="0"/>
              <a:t>Употребления напитков, которые поддерживают водный баланс </a:t>
            </a:r>
            <a:br>
              <a:rPr lang="en-US" dirty="0"/>
            </a:br>
            <a:r>
              <a:rPr lang="ru-ru" dirty="0"/>
              <a:t>в норме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E05CA5-CCFC-B175-3730-7ED9756AF0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18" t="14558" r="15745" b="9593"/>
          <a:stretch/>
        </p:blipFill>
        <p:spPr>
          <a:xfrm>
            <a:off x="659214" y="2099916"/>
            <a:ext cx="4765273" cy="371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218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2DD0EEE-3F0F-8A84-AD8D-864BE80558E0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6762CE-AF76-15E5-18C4-8A577BD3E948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0" descr="иконка «здоровый» — бесплатные PNG &amp; SVG 39490 — Noun Project">
              <a:extLst>
                <a:ext uri="{FF2B5EF4-FFF2-40B4-BE49-F238E27FC236}">
                  <a16:creationId xmlns:a16="http://schemas.microsoft.com/office/drawing/2014/main" id="{ABFB551D-D10A-0D67-4B64-A12322930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201" y="2314810"/>
              <a:ext cx="2533179" cy="2533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Начало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Санитарное просвещение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80" y="6245152"/>
            <a:ext cx="627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628650" y="2246452"/>
            <a:ext cx="11172268" cy="33785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В дополнение к </a:t>
            </a:r>
            <a:r>
              <a:rPr lang="ru-ru" dirty="0">
                <a:hlinkClick r:id="rId5"/>
              </a:rPr>
              <a:t>руководству «Fit 5» и фитнес-карточкам</a:t>
            </a:r>
            <a:r>
              <a:rPr lang="ru-ru" dirty="0"/>
              <a:t> информацию для советов по здоровому образу жизни можно также найти на следующих страницах и ресурсах в Интернете: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>
                <a:hlinkClick r:id="rId6"/>
              </a:rPr>
              <a:t>Набор инструментов по санитарному просвещению Специальной Олимпиады</a:t>
            </a: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>
                <a:hlinkClick r:id="rId7"/>
              </a:rPr>
              <a:t>«Дай 5» для фитнеса</a:t>
            </a: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>
                <a:hlinkClick r:id="rId8"/>
              </a:rPr>
              <a:t>Профилактика заболеваний — учебные материалы</a:t>
            </a: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Фитнес-ресурсы и руководства к вашей Программе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933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2DD0EEE-3F0F-8A84-AD8D-864BE80558E0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6762CE-AF76-15E5-18C4-8A577BD3E948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0" descr="иконка «здоровый» — бесплатные PNG &amp; SVG 39490 — Noun Project">
              <a:extLst>
                <a:ext uri="{FF2B5EF4-FFF2-40B4-BE49-F238E27FC236}">
                  <a16:creationId xmlns:a16="http://schemas.microsoft.com/office/drawing/2014/main" id="{ABFB551D-D10A-0D67-4B64-A12322930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201" y="2314810"/>
              <a:ext cx="2533179" cy="2533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Домашнее задание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Санитарное просвещение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2CD10-724A-E285-DB07-1124485CB188}"/>
              </a:ext>
            </a:extLst>
          </p:cNvPr>
          <p:cNvSpPr txBox="1"/>
          <p:nvPr/>
        </p:nvSpPr>
        <p:spPr>
          <a:xfrm>
            <a:off x="579380" y="6245152"/>
            <a:ext cx="6367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1: ПРЕДСТАВЛЕНИЕ О ФИТНЕСЕ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628650" y="2246452"/>
            <a:ext cx="10841187" cy="3378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Выберите или создайте свой собственный совет по здоровому образу жизни и поделитесь им с другими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В начале следующего урока вас попросят</a:t>
            </a:r>
            <a:r>
              <a:rPr lang="ru-ru" b="1" dirty="0">
                <a:solidFill>
                  <a:srgbClr val="179984"/>
                </a:solidFill>
              </a:rPr>
              <a:t> представить группе свой совет о здоровом образе жизни!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178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0ABADE-B9D8-4724-82E7-04A5D993D6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Роли и обязанности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821F7-323C-4926-B57C-4C482669BB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Капитаны по фитнесу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3185AE-22B3-4944-AD73-9F51D8336490}"/>
              </a:ext>
            </a:extLst>
          </p:cNvPr>
          <p:cNvSpPr txBox="1"/>
          <p:nvPr/>
        </p:nvSpPr>
        <p:spPr>
          <a:xfrm>
            <a:off x="628649" y="1698658"/>
            <a:ext cx="109017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Капитаны по фитнесу тесно сотрудничают со своими тренерами и следят за тем, чтобы здоровый образ жизни и хорошая физическая форма играли ключевую роль в спортивной жизни спортсменов, принимая участие </a:t>
            </a:r>
            <a:br>
              <a:rPr lang="en-US" sz="24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следующих руководящих ролях: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571CBF-E387-437E-8EAD-89FFC7BFB12C}"/>
              </a:ext>
            </a:extLst>
          </p:cNvPr>
          <p:cNvSpPr txBox="1"/>
          <p:nvPr/>
        </p:nvSpPr>
        <p:spPr>
          <a:xfrm>
            <a:off x="628650" y="6212973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92B6AAEA-3C8E-B0B6-B583-AD663AD94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9691" y="5239886"/>
            <a:ext cx="2895600" cy="7205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dirty="0">
                <a:effectLst/>
                <a:latin typeface="Ubuntu Light" panose="020B0304030602030204" pitchFamily="34" charset="0"/>
                <a:ea typeface="Ubuntu Light" panose="020B0304030602030204" pitchFamily="34" charset="0"/>
                <a:cs typeface="Times New Roman" panose="02020603050405020304" pitchFamily="18" charset="0"/>
              </a:rPr>
              <a:t>Проведение разминки и заминки</a:t>
            </a:r>
            <a:endParaRPr lang="en-US" sz="1400" dirty="0">
              <a:effectLst/>
              <a:latin typeface="Ubuntu Light" panose="020B0304030602030204" pitchFamily="34" charset="0"/>
              <a:ea typeface="Ubuntu Light" panose="020B03040306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81D03C10-9079-6A67-A48D-AB27EAE69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6920" y="5120247"/>
            <a:ext cx="3385390" cy="7205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dirty="0">
                <a:effectLst/>
                <a:latin typeface="Ubuntu Light" panose="020B0304030602030204" pitchFamily="34" charset="0"/>
                <a:ea typeface="Ubuntu Light" panose="020B0304030602030204" pitchFamily="34" charset="0"/>
                <a:cs typeface="Times New Roman" panose="02020603050405020304" pitchFamily="18" charset="0"/>
              </a:rPr>
              <a:t>Обучение здоровым привычкам </a:t>
            </a:r>
          </a:p>
        </p:txBody>
      </p:sp>
      <p:pic>
        <p:nvPicPr>
          <p:cNvPr id="13" name="Picture 6" descr="Иконки разминки — бесплатные SVG &amp; PNG изображения разминки — Noun Project">
            <a:extLst>
              <a:ext uri="{FF2B5EF4-FFF2-40B4-BE49-F238E27FC236}">
                <a16:creationId xmlns:a16="http://schemas.microsoft.com/office/drawing/2014/main" id="{872B3A4F-E3D8-17CE-8861-38300FF64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866" y="321524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иконка «здоровый» — бесплатные PNG &amp; SVG 39490 — Noun Project">
            <a:extLst>
              <a:ext uri="{FF2B5EF4-FFF2-40B4-BE49-F238E27FC236}">
                <a16:creationId xmlns:a16="http://schemas.microsoft.com/office/drawing/2014/main" id="{190C8B28-C2A9-EDE9-9382-3B05545CA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067" y="3293586"/>
            <a:ext cx="1685097" cy="168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143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5617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FB0B23-81E0-4DF5-A6C7-7B284BA641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49" y="1635124"/>
            <a:ext cx="10297341" cy="1196976"/>
          </a:xfrm>
        </p:spPr>
        <p:txBody>
          <a:bodyPr>
            <a:normAutofit fontScale="85000" lnSpcReduction="20000"/>
          </a:bodyPr>
          <a:lstStyle/>
          <a:p>
            <a:r>
              <a:rPr lang="ru-ru" sz="4800" b="0" dirty="0"/>
              <a:t>Урок 2</a:t>
            </a:r>
          </a:p>
          <a:p>
            <a:r>
              <a:rPr lang="ru-ru" sz="4800" dirty="0"/>
              <a:t>Проведение разминки и заминки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EA90E-FB6A-4868-A951-E2DAB40F51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9150" y="3314700"/>
            <a:ext cx="9410700" cy="571500"/>
          </a:xfrm>
        </p:spPr>
        <p:txBody>
          <a:bodyPr/>
          <a:lstStyle/>
          <a:p>
            <a:r>
              <a:rPr lang="ru-ru" dirty="0"/>
              <a:t>План урока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8E8F3C-3D13-42A8-8FE2-B56D17A5C8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100" y="3886200"/>
            <a:ext cx="8026400" cy="2971800"/>
          </a:xfrm>
        </p:spPr>
        <p:txBody>
          <a:bodyPr/>
          <a:lstStyle/>
          <a:p>
            <a:r>
              <a:rPr lang="ru-ru" sz="2800" b="1" dirty="0"/>
              <a:t>Практические занятия по проведению разминки и заминки с базовыми упражнениями дл</a:t>
            </a:r>
            <a:r>
              <a:rPr lang="ru-ru" dirty="0"/>
              <a:t>я различных видов спорта</a:t>
            </a:r>
          </a:p>
        </p:txBody>
      </p:sp>
    </p:spTree>
    <p:extLst>
      <p:ext uri="{BB962C8B-B14F-4D97-AF65-F5344CB8AC3E}">
        <p14:creationId xmlns:p14="http://schemas.microsoft.com/office/powerpoint/2010/main" val="40531770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0ABADE-B9D8-4724-82E7-04A5D993D6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Проверка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821F7-323C-4926-B57C-4C482669BB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Капитаны по фитнесу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3185AE-22B3-4944-AD73-9F51D8336490}"/>
              </a:ext>
            </a:extLst>
          </p:cNvPr>
          <p:cNvSpPr txBox="1"/>
          <p:nvPr/>
        </p:nvSpPr>
        <p:spPr>
          <a:xfrm>
            <a:off x="628650" y="2582753"/>
            <a:ext cx="10313894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Ubuntu Light" panose="020B0604020202020204" pitchFamily="34" charset="0"/>
              <a:buChar char="•"/>
            </a:pPr>
            <a:r>
              <a:rPr lang="ru-ru" sz="2400" dirty="0">
                <a:latin typeface="Ubuntu Light"/>
                <a:ea typeface="Calibri" panose="020F0502020204030204" pitchFamily="34" charset="0"/>
                <a:cs typeface="Times New Roman"/>
              </a:rPr>
              <a:t>Размышления и вопросы из урока 1</a:t>
            </a:r>
          </a:p>
          <a:p>
            <a:endParaRPr lang="en-US" sz="2400" dirty="0"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Ubuntu Light" panose="020B0604020202020204" pitchFamily="34" charset="0"/>
              <a:buChar char="•"/>
            </a:pPr>
            <a:r>
              <a:rPr lang="ru-ru" sz="2400" dirty="0"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Практика того, как делиться советами по здоровому образу жизни</a:t>
            </a:r>
          </a:p>
          <a:p>
            <a:pPr marL="342900" indent="-342900">
              <a:buFont typeface="Ubuntu Light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D81D16-D7AC-E165-3D33-92887A9A2C74}"/>
              </a:ext>
            </a:extLst>
          </p:cNvPr>
          <p:cNvSpPr txBox="1"/>
          <p:nvPr/>
        </p:nvSpPr>
        <p:spPr>
          <a:xfrm>
            <a:off x="579380" y="6245152"/>
            <a:ext cx="668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</p:spTree>
    <p:extLst>
      <p:ext uri="{BB962C8B-B14F-4D97-AF65-F5344CB8AC3E}">
        <p14:creationId xmlns:p14="http://schemas.microsoft.com/office/powerpoint/2010/main" val="16371663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0ABADE-B9D8-4724-82E7-04A5D993D6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Роли и обязанности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821F7-323C-4926-B57C-4C482669BB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Капитаны по фитнесу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3185AE-22B3-4944-AD73-9F51D8336490}"/>
              </a:ext>
            </a:extLst>
          </p:cNvPr>
          <p:cNvSpPr txBox="1"/>
          <p:nvPr/>
        </p:nvSpPr>
        <p:spPr>
          <a:xfrm>
            <a:off x="628650" y="1877074"/>
            <a:ext cx="10924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Капитаны по фитнесу тесно сотрудничают со своими тренерами и следят за тем, чтобы здоровый образ жизни и хорошая физическая форма играли ключевую роль в спортивной жизни спортсменов, принимая участие </a:t>
            </a:r>
            <a:br>
              <a:rPr lang="en-US" sz="24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следующих руководящих ролях: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571CBF-E387-437E-8EAD-89FFC7BFB12C}"/>
              </a:ext>
            </a:extLst>
          </p:cNvPr>
          <p:cNvSpPr txBox="1"/>
          <p:nvPr/>
        </p:nvSpPr>
        <p:spPr>
          <a:xfrm>
            <a:off x="628650" y="6212973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08F6803B-4367-D4F0-1A04-91A6D4182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4015" y="5250356"/>
            <a:ext cx="2564448" cy="7205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dirty="0">
                <a:effectLst/>
                <a:latin typeface="Ubuntu Light" panose="020B0304030602030204" pitchFamily="34" charset="0"/>
                <a:ea typeface="Ubuntu Light" panose="020B0304030602030204" pitchFamily="34" charset="0"/>
                <a:cs typeface="Times New Roman" panose="02020603050405020304" pitchFamily="18" charset="0"/>
              </a:rPr>
              <a:t>Проводит разминки и заминки</a:t>
            </a:r>
            <a:endParaRPr lang="en-US" sz="1400" dirty="0">
              <a:effectLst/>
              <a:latin typeface="Ubuntu Light" panose="020B0304030602030204" pitchFamily="34" charset="0"/>
              <a:ea typeface="Ubuntu Light" panose="020B03040306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9B41E3DE-F93B-8A55-C85B-4FE504354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352" y="5218744"/>
            <a:ext cx="2730024" cy="7205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dirty="0">
                <a:effectLst/>
                <a:latin typeface="Ubuntu Light" panose="020B0304030602030204" pitchFamily="34" charset="0"/>
                <a:ea typeface="Ubuntu Light" panose="020B0304030602030204" pitchFamily="34" charset="0"/>
                <a:cs typeface="Times New Roman" panose="02020603050405020304" pitchFamily="18" charset="0"/>
              </a:rPr>
              <a:t>Прививает здоровые привычки </a:t>
            </a:r>
          </a:p>
        </p:txBody>
      </p:sp>
      <p:pic>
        <p:nvPicPr>
          <p:cNvPr id="2054" name="Picture 6" descr="Иконки разминки — бесплатные SVG &amp; PNG изображения разминки — Noun Project">
            <a:extLst>
              <a:ext uri="{FF2B5EF4-FFF2-40B4-BE49-F238E27FC236}">
                <a16:creationId xmlns:a16="http://schemas.microsoft.com/office/drawing/2014/main" id="{0BF0ECC3-6EA8-4FFA-602D-61A7CFF0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738" y="322571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иконка «здоровый» — бесплатные PNG &amp; SVG 39490 — Noun Project">
            <a:extLst>
              <a:ext uri="{FF2B5EF4-FFF2-40B4-BE49-F238E27FC236}">
                <a16:creationId xmlns:a16="http://schemas.microsoft.com/office/drawing/2014/main" id="{CEE5BB12-D6E6-AF36-94A2-EE89AB880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815" y="3533647"/>
            <a:ext cx="1685097" cy="168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3061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9A0140-CD9A-42FA-A141-4CB53788AF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55000" lnSpcReduction="20000"/>
          </a:bodyPr>
          <a:lstStyle/>
          <a:p>
            <a:pPr algn="r"/>
            <a:r>
              <a:rPr lang="ru-ru" dirty="0"/>
              <a:t>Мероприятия по развитию лидерских навыков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7489FE-55F8-4002-9470-FD6F82649B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Планирование мероприятий</a:t>
            </a:r>
          </a:p>
        </p:txBody>
      </p:sp>
      <p:pic>
        <p:nvPicPr>
          <p:cNvPr id="10" name="Picture Placeholder 41">
            <a:extLst>
              <a:ext uri="{FF2B5EF4-FFF2-40B4-BE49-F238E27FC236}">
                <a16:creationId xmlns:a16="http://schemas.microsoft.com/office/drawing/2014/main" id="{11DA1890-57FB-1461-7A90-8E2597D27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1" b="16591"/>
          <a:stretch/>
        </p:blipFill>
        <p:spPr>
          <a:xfrm>
            <a:off x="2428875" y="982662"/>
            <a:ext cx="9763125" cy="48926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F50A39B-8252-F2FC-259E-D87325FD872A}"/>
              </a:ext>
            </a:extLst>
          </p:cNvPr>
          <p:cNvGrpSpPr/>
          <p:nvPr/>
        </p:nvGrpSpPr>
        <p:grpSpPr>
          <a:xfrm>
            <a:off x="-63499" y="982662"/>
            <a:ext cx="4892788" cy="4892788"/>
            <a:chOff x="-165099" y="1638300"/>
            <a:chExt cx="4892788" cy="4892788"/>
          </a:xfrm>
          <a:solidFill>
            <a:schemeClr val="accent5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C7C656-87AC-4CE6-745A-90AB429F890E}"/>
                </a:ext>
              </a:extLst>
            </p:cNvPr>
            <p:cNvSpPr/>
            <p:nvPr userDrawn="1"/>
          </p:nvSpPr>
          <p:spPr>
            <a:xfrm>
              <a:off x="-165099" y="1638300"/>
              <a:ext cx="2441574" cy="48927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A71B517-4397-851D-2D25-229B50C6611E}"/>
                </a:ext>
              </a:extLst>
            </p:cNvPr>
            <p:cNvSpPr/>
            <p:nvPr userDrawn="1"/>
          </p:nvSpPr>
          <p:spPr>
            <a:xfrm>
              <a:off x="-165099" y="1638300"/>
              <a:ext cx="4892788" cy="4892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AutoShape 2">
            <a:extLst>
              <a:ext uri="{FF2B5EF4-FFF2-40B4-BE49-F238E27FC236}">
                <a16:creationId xmlns:a16="http://schemas.microsoft.com/office/drawing/2014/main" id="{B484CD9E-8B29-6A97-87FB-8717A7DBF4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310E49-CA51-47E1-3F73-63E6B98F0867}"/>
              </a:ext>
            </a:extLst>
          </p:cNvPr>
          <p:cNvSpPr txBox="1"/>
          <p:nvPr/>
        </p:nvSpPr>
        <p:spPr>
          <a:xfrm>
            <a:off x="579379" y="6245152"/>
            <a:ext cx="8207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CF823F6-0D7C-804F-6AE0-120BD584BBD5}"/>
              </a:ext>
            </a:extLst>
          </p:cNvPr>
          <p:cNvGrpSpPr/>
          <p:nvPr/>
        </p:nvGrpSpPr>
        <p:grpSpPr>
          <a:xfrm>
            <a:off x="126717" y="1156741"/>
            <a:ext cx="4588158" cy="4584337"/>
            <a:chOff x="126717" y="1156741"/>
            <a:chExt cx="4588158" cy="458433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AF66098-F416-1AC7-1A97-933F5021A6FE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Форма&#10;&#10;Описание создается автоматически с низкой достоверностью">
              <a:extLst>
                <a:ext uri="{FF2B5EF4-FFF2-40B4-BE49-F238E27FC236}">
                  <a16:creationId xmlns:a16="http://schemas.microsoft.com/office/drawing/2014/main" id="{02B78149-75A4-CBE6-3532-F8EAFDA7E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808" y="2275933"/>
              <a:ext cx="2306133" cy="2306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00197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057AA89-241B-CAC5-8BC4-D60829A7510C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A102B2-2068-02AC-811C-E411DAD51AD0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Форма&#10;&#10;Описание создается автоматически с низкой достоверностью">
              <a:extLst>
                <a:ext uri="{FF2B5EF4-FFF2-40B4-BE49-F238E27FC236}">
                  <a16:creationId xmlns:a16="http://schemas.microsoft.com/office/drawing/2014/main" id="{DBA8992F-397D-E5EF-38C5-D52EC61F3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808" y="2275933"/>
              <a:ext cx="2306133" cy="2306133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Что такое разминка?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Разминка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628650" y="2391370"/>
            <a:ext cx="10915615" cy="33785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Разминку следует проводить перед каждой тренировкой или соревнованием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Хорошая разминка помогает атлетам </a:t>
            </a:r>
            <a:r>
              <a:rPr lang="ru-ru" b="1" dirty="0">
                <a:solidFill>
                  <a:srgbClr val="179984"/>
                </a:solidFill>
              </a:rPr>
              <a:t>достичь состояния физической и психологической готовности</a:t>
            </a:r>
            <a:r>
              <a:rPr lang="ru-ru" dirty="0"/>
              <a:t> </a:t>
            </a:r>
            <a:endParaRPr lang="en-US" b="1" dirty="0">
              <a:solidFill>
                <a:srgbClr val="17998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D4750-C3E9-151B-706E-30AD55DABDE5}"/>
              </a:ext>
            </a:extLst>
          </p:cNvPr>
          <p:cNvSpPr txBox="1"/>
          <p:nvPr/>
        </p:nvSpPr>
        <p:spPr>
          <a:xfrm>
            <a:off x="579380" y="6245152"/>
            <a:ext cx="668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</p:spTree>
    <p:extLst>
      <p:ext uri="{BB962C8B-B14F-4D97-AF65-F5344CB8AC3E}">
        <p14:creationId xmlns:p14="http://schemas.microsoft.com/office/powerpoint/2010/main" val="17463597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057AA89-241B-CAC5-8BC4-D60829A7510C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A102B2-2068-02AC-811C-E411DAD51AD0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Форма&#10;&#10;Описание создается автоматически с низкой достоверностью">
              <a:extLst>
                <a:ext uri="{FF2B5EF4-FFF2-40B4-BE49-F238E27FC236}">
                  <a16:creationId xmlns:a16="http://schemas.microsoft.com/office/drawing/2014/main" id="{DBA8992F-397D-E5EF-38C5-D52EC61F3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808" y="2275933"/>
              <a:ext cx="2306133" cy="2306133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Цель разминки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Разминка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D4750-C3E9-151B-706E-30AD55DABDE5}"/>
              </a:ext>
            </a:extLst>
          </p:cNvPr>
          <p:cNvSpPr txBox="1"/>
          <p:nvPr/>
        </p:nvSpPr>
        <p:spPr>
          <a:xfrm>
            <a:off x="579380" y="6245152"/>
            <a:ext cx="668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A65E01D-CD6A-D071-768E-961A8C3C13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706592"/>
              </p:ext>
            </p:extLst>
          </p:nvPr>
        </p:nvGraphicFramePr>
        <p:xfrm>
          <a:off x="1030118" y="2269800"/>
          <a:ext cx="9610725" cy="294688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610725">
                  <a:extLst>
                    <a:ext uri="{9D8B030D-6E8A-4147-A177-3AD203B41FA5}">
                      <a16:colId xmlns:a16="http://schemas.microsoft.com/office/drawing/2014/main" val="1381919411"/>
                    </a:ext>
                  </a:extLst>
                </a:gridCol>
              </a:tblGrid>
              <a:tr h="38119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Преимущества для физического и умственного здоровья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956183"/>
                  </a:ext>
                </a:extLst>
              </a:tr>
              <a:tr h="2489686">
                <a:tc>
                  <a:txBody>
                    <a:bodyPr/>
                    <a:lstStyle/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Увеличение частоты сердечных сокращений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Повышение частоты дыхания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Повышение температуры тела и мышц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Увеличение притока крови к активным мышцам</a:t>
                      </a:r>
                    </a:p>
                    <a:p>
                      <a:pPr marL="285750" indent="-285750">
                        <a:buClr>
                          <a:srgbClr val="000000"/>
                        </a:buClr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b="0" i="0" u="none" strike="noStrike" noProof="0" dirty="0">
                          <a:latin typeface="Ubuntu Light"/>
                        </a:rPr>
                        <a:t>Переключение внимания с повседневной жизни на спорт</a:t>
                      </a: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b="0" i="0" u="none" strike="noStrike" noProof="0" dirty="0">
                          <a:latin typeface="Ubuntu Light"/>
                        </a:rPr>
                        <a:t>Слияние ума и тела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289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51336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057AA89-241B-CAC5-8BC4-D60829A7510C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A102B2-2068-02AC-811C-E411DAD51AD0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Форма&#10;&#10;Описание создается автоматически с низкой достоверностью">
              <a:extLst>
                <a:ext uri="{FF2B5EF4-FFF2-40B4-BE49-F238E27FC236}">
                  <a16:creationId xmlns:a16="http://schemas.microsoft.com/office/drawing/2014/main" id="{DBA8992F-397D-E5EF-38C5-D52EC61F3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808" y="2275933"/>
              <a:ext cx="2306133" cy="2306133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Как делается разминка?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Разминка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6709144" y="2246452"/>
            <a:ext cx="5482856" cy="3378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pc="-20" dirty="0"/>
              <a:t>Эти два элемента должны быть включены во все разминки:</a:t>
            </a:r>
          </a:p>
          <a:p>
            <a:pPr>
              <a:lnSpc>
                <a:spcPct val="100000"/>
              </a:lnSpc>
            </a:pPr>
            <a:r>
              <a:rPr lang="ru-ru" dirty="0"/>
              <a:t> 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ru-ru" b="1" dirty="0">
                <a:solidFill>
                  <a:srgbClr val="FFC000"/>
                </a:solidFill>
              </a:rPr>
              <a:t>Аэробные упражнения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ru-ru" b="1" dirty="0">
                <a:solidFill>
                  <a:srgbClr val="00B050"/>
                </a:solidFill>
              </a:rPr>
              <a:t>Динамическая растяжка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D4750-C3E9-151B-706E-30AD55DABDE5}"/>
              </a:ext>
            </a:extLst>
          </p:cNvPr>
          <p:cNvSpPr txBox="1"/>
          <p:nvPr/>
        </p:nvSpPr>
        <p:spPr>
          <a:xfrm>
            <a:off x="579380" y="6245152"/>
            <a:ext cx="74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  <p:pic>
        <p:nvPicPr>
          <p:cNvPr id="5" name="Picture 4" descr="Группа людей бежит&#10;&#10;Описание создается автоматически">
            <a:extLst>
              <a:ext uri="{FF2B5EF4-FFF2-40B4-BE49-F238E27FC236}">
                <a16:creationId xmlns:a16="http://schemas.microsoft.com/office/drawing/2014/main" id="{72A2F0AE-191F-4F04-9B2A-02DC7CD1A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63" y="2146925"/>
            <a:ext cx="5682216" cy="378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467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057AA89-241B-CAC5-8BC4-D60829A7510C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A102B2-2068-02AC-811C-E411DAD51AD0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Форма&#10;&#10;Описание создается автоматически с низкой достоверностью">
              <a:extLst>
                <a:ext uri="{FF2B5EF4-FFF2-40B4-BE49-F238E27FC236}">
                  <a16:creationId xmlns:a16="http://schemas.microsoft.com/office/drawing/2014/main" id="{DBA8992F-397D-E5EF-38C5-D52EC61F3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808" y="2275933"/>
              <a:ext cx="2306133" cy="2306133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Аэробные упражнения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Разминка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2988115" y="1867315"/>
            <a:ext cx="9110961" cy="41957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sz="2800" spc="-3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Аэробные упражнения — это движения всего тела, повышающие частоту сердечных сокращений.</a:t>
            </a:r>
          </a:p>
          <a:p>
            <a:pPr marL="1143000" lvl="1" indent="-457200">
              <a:lnSpc>
                <a:spcPct val="100000"/>
              </a:lnSpc>
            </a:pPr>
            <a:r>
              <a:rPr lang="ru-ru" dirty="0">
                <a:solidFill>
                  <a:srgbClr val="000000"/>
                </a:solidFill>
                <a:ea typeface="Calibri" panose="020F0502020204030204" pitchFamily="34" charset="0"/>
                <a:cs typeface="Times New Roman"/>
              </a:rPr>
              <a:t>Начинайте</a:t>
            </a:r>
            <a:r>
              <a:rPr lang="ru-ru" dirty="0">
                <a:effectLst/>
                <a:ea typeface="Calibri" panose="020F0502020204030204" pitchFamily="34" charset="0"/>
                <a:cs typeface="Times New Roman"/>
              </a:rPr>
              <a:t> в медленном темпе и постепенно увеличивайте интенсивность/сложность</a:t>
            </a:r>
          </a:p>
          <a:p>
            <a:pPr marL="1143000" lvl="1" indent="-457200">
              <a:lnSpc>
                <a:spcPct val="100000"/>
              </a:lnSpc>
            </a:pPr>
            <a:r>
              <a:rPr lang="ru-ru" dirty="0">
                <a:ea typeface="Calibri" panose="020F0502020204030204" pitchFamily="34" charset="0"/>
                <a:cs typeface="Times New Roman"/>
              </a:rPr>
              <a:t>В</a:t>
            </a:r>
            <a:r>
              <a:rPr lang="ru-ru" dirty="0">
                <a:effectLst/>
                <a:ea typeface="Calibri" panose="020F0502020204030204" pitchFamily="34" charset="0"/>
                <a:cs typeface="Times New Roman"/>
              </a:rPr>
              <a:t>ыполняйте не менее 5 минут</a:t>
            </a:r>
          </a:p>
          <a:p>
            <a:pPr>
              <a:lnSpc>
                <a:spcPct val="100000"/>
              </a:lnSpc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b="1" dirty="0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Какие аэробные упражнения вы можете проводить?</a:t>
            </a:r>
          </a:p>
          <a:p>
            <a:pPr marL="1143000" lvl="1" indent="-457200">
              <a:lnSpc>
                <a:spcPct val="100000"/>
              </a:lnSpc>
            </a:pPr>
            <a:r>
              <a:rPr lang="ru-ru" sz="2400" dirty="0">
                <a:effectLst/>
                <a:ea typeface="Calibri" panose="020F0502020204030204" pitchFamily="34" charset="0"/>
                <a:cs typeface="Times New Roman"/>
              </a:rPr>
              <a:t>Вспомните первый урок… </a:t>
            </a:r>
            <a:r>
              <a:rPr lang="ru-ru" b="1" dirty="0">
                <a:solidFill>
                  <a:srgbClr val="179984"/>
                </a:solidFill>
                <a:ea typeface="Calibri" panose="020F0502020204030204" pitchFamily="34" charset="0"/>
                <a:cs typeface="Times New Roman"/>
              </a:rPr>
              <a:t>А</a:t>
            </a:r>
            <a:r>
              <a:rPr lang="ru-ru" sz="2400" b="1" dirty="0">
                <a:solidFill>
                  <a:srgbClr val="179984"/>
                </a:solidFill>
                <a:effectLst/>
                <a:ea typeface="Calibri" panose="020F0502020204030204" pitchFamily="34" charset="0"/>
                <a:cs typeface="Times New Roman"/>
              </a:rPr>
              <a:t>эробика = </a:t>
            </a:r>
            <a:r>
              <a:rPr lang="ru-ru" b="1" dirty="0">
                <a:solidFill>
                  <a:srgbClr val="179984"/>
                </a:solidFill>
                <a:ea typeface="Calibri" panose="020F0502020204030204" pitchFamily="34" charset="0"/>
                <a:cs typeface="Times New Roman"/>
              </a:rPr>
              <a:t>выносливость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D4750-C3E9-151B-706E-30AD55DABDE5}"/>
              </a:ext>
            </a:extLst>
          </p:cNvPr>
          <p:cNvSpPr txBox="1"/>
          <p:nvPr/>
        </p:nvSpPr>
        <p:spPr>
          <a:xfrm>
            <a:off x="579380" y="6245152"/>
            <a:ext cx="668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  <p:pic>
        <p:nvPicPr>
          <p:cNvPr id="5" name="Picture 4" descr="Человек в зеленой рубашке&#10;&#10;Описание создается автоматически со средней достоверностью">
            <a:extLst>
              <a:ext uri="{FF2B5EF4-FFF2-40B4-BE49-F238E27FC236}">
                <a16:creationId xmlns:a16="http://schemas.microsoft.com/office/drawing/2014/main" id="{1E865404-7302-13EF-D881-A590C6C12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63" y="1851001"/>
            <a:ext cx="2299961" cy="40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919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057AA89-241B-CAC5-8BC4-D60829A7510C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A102B2-2068-02AC-811C-E411DAD51AD0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Форма&#10;&#10;Описание создается автоматически с низкой достоверностью">
              <a:extLst>
                <a:ext uri="{FF2B5EF4-FFF2-40B4-BE49-F238E27FC236}">
                  <a16:creationId xmlns:a16="http://schemas.microsoft.com/office/drawing/2014/main" id="{DBA8992F-397D-E5EF-38C5-D52EC61F3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808" y="2275933"/>
              <a:ext cx="2306133" cy="2306133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Динамическая растяжка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Разминка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628650" y="1911921"/>
            <a:ext cx="11347760" cy="33785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Динамическая растяжка состоит из </a:t>
            </a:r>
            <a:r>
              <a:rPr lang="ru-ru" b="1" dirty="0">
                <a:solidFill>
                  <a:srgbClr val="179984"/>
                </a:solidFill>
              </a:rPr>
              <a:t>активных контролируемых действий, при которых различные части тела совершают полный диапазон движений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D4750-C3E9-151B-706E-30AD55DABDE5}"/>
              </a:ext>
            </a:extLst>
          </p:cNvPr>
          <p:cNvSpPr txBox="1"/>
          <p:nvPr/>
        </p:nvSpPr>
        <p:spPr>
          <a:xfrm>
            <a:off x="579380" y="6245152"/>
            <a:ext cx="668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  <p:pic>
        <p:nvPicPr>
          <p:cNvPr id="5" name="Picture 4" descr="Изображение катание, катания на льду&#10;&#10;Описание создается автоматически">
            <a:extLst>
              <a:ext uri="{FF2B5EF4-FFF2-40B4-BE49-F238E27FC236}">
                <a16:creationId xmlns:a16="http://schemas.microsoft.com/office/drawing/2014/main" id="{ADD0FA12-8625-D6AC-2507-AC78A776A9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94" y="3088154"/>
            <a:ext cx="257175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71BE38-3A6B-CE4D-60EB-78A402B9A1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22" b="95703" l="9896" r="89931">
                        <a14:foregroundMark x1="34375" y1="7682" x2="34375" y2="7682"/>
                        <a14:foregroundMark x1="47917" y1="92578" x2="47917" y2="92578"/>
                        <a14:foregroundMark x1="66667" y1="95703" x2="66667" y2="95703"/>
                        <a14:foregroundMark x1="66319" y1="89193" x2="66319" y2="89193"/>
                        <a14:foregroundMark x1="65972" y1="88151" x2="65972" y2="88151"/>
                        <a14:backgroundMark x1="26215" y1="38542" x2="26215" y2="38542"/>
                        <a14:backgroundMark x1="60243" y1="20833" x2="60243" y2="20833"/>
                        <a14:backgroundMark x1="84896" y1="51432" x2="84896" y2="51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654" y="3033077"/>
            <a:ext cx="2293696" cy="3058261"/>
          </a:xfrm>
          <a:prstGeom prst="rect">
            <a:avLst/>
          </a:prstGeom>
        </p:spPr>
      </p:pic>
      <p:pic>
        <p:nvPicPr>
          <p:cNvPr id="12" name="Picture 11" descr="Изображение человека, улицы&#10;&#10;Описание создается автоматически">
            <a:extLst>
              <a:ext uri="{FF2B5EF4-FFF2-40B4-BE49-F238E27FC236}">
                <a16:creationId xmlns:a16="http://schemas.microsoft.com/office/drawing/2014/main" id="{406E9894-9B6E-E4DF-EB5B-5FAD9F2788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01" b="89974" l="9896" r="89931">
                        <a14:foregroundMark x1="34201" y1="81120" x2="34201" y2="81120"/>
                        <a14:foregroundMark x1="34201" y1="9245" x2="34201" y2="9245"/>
                        <a14:foregroundMark x1="46701" y1="40885" x2="46701" y2="40885"/>
                        <a14:foregroundMark x1="48090" y1="41276" x2="48090" y2="41276"/>
                        <a14:foregroundMark x1="48438" y1="39583" x2="48438" y2="39583"/>
                        <a14:foregroundMark x1="34375" y1="6901" x2="34375" y2="6901"/>
                        <a14:foregroundMark x1="29514" y1="8724" x2="29514" y2="8724"/>
                        <a14:foregroundMark x1="29340" y1="8724" x2="29340" y2="8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00" y="3052379"/>
            <a:ext cx="2598581" cy="3464775"/>
          </a:xfrm>
          <a:prstGeom prst="rect">
            <a:avLst/>
          </a:prstGeom>
        </p:spPr>
      </p:pic>
      <p:pic>
        <p:nvPicPr>
          <p:cNvPr id="16" name="Picture 15" descr="Человек в зеленой рубашке&#10;&#10;Описание создается автоматически со средней достоверностью">
            <a:extLst>
              <a:ext uri="{FF2B5EF4-FFF2-40B4-BE49-F238E27FC236}">
                <a16:creationId xmlns:a16="http://schemas.microsoft.com/office/drawing/2014/main" id="{F5149686-B6C4-6B2A-0CB5-B086E5192B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464" b="94922" l="9896" r="89931">
                        <a14:foregroundMark x1="65104" y1="8464" x2="65104" y2="8464"/>
                        <a14:foregroundMark x1="63194" y1="31510" x2="63194" y2="31510"/>
                        <a14:foregroundMark x1="58333" y1="29688" x2="58333" y2="29688"/>
                        <a14:foregroundMark x1="53125" y1="27344" x2="53125" y2="27344"/>
                        <a14:foregroundMark x1="75174" y1="94922" x2="74826" y2="94401"/>
                        <a14:foregroundMark x1="75868" y1="92188" x2="75868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3278018"/>
            <a:ext cx="2082951" cy="277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22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947B6F-A0A9-452A-B5BA-AD55448ACD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1" y="554638"/>
            <a:ext cx="8994852" cy="581025"/>
          </a:xfrm>
        </p:spPr>
        <p:txBody>
          <a:bodyPr/>
          <a:lstStyle/>
          <a:p>
            <a:r>
              <a:rPr lang="ru-ru" dirty="0"/>
              <a:t>Роль капитана по фитнесу и роль вестника здоровья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971B7-CAD2-4C48-8562-A301183D7B4C}"/>
              </a:ext>
            </a:extLst>
          </p:cNvPr>
          <p:cNvSpPr txBox="1"/>
          <p:nvPr/>
        </p:nvSpPr>
        <p:spPr>
          <a:xfrm>
            <a:off x="628650" y="6212973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3A6A3F6-08B8-002B-4A73-70770EA7FCF1}"/>
              </a:ext>
            </a:extLst>
          </p:cNvPr>
          <p:cNvSpPr txBox="1">
            <a:spLocks/>
          </p:cNvSpPr>
          <p:nvPr/>
        </p:nvSpPr>
        <p:spPr>
          <a:xfrm>
            <a:off x="628649" y="2087919"/>
            <a:ext cx="10634083" cy="39318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Char char="•"/>
            </a:pPr>
            <a:r>
              <a:rPr lang="ru-ru" b="1" dirty="0">
                <a:solidFill>
                  <a:srgbClr val="179984"/>
                </a:solidFill>
                <a:latin typeface="Ubuntu Light"/>
                <a:ea typeface="Ubuntu Light" panose="020B0304030602030204" pitchFamily="34" charset="0"/>
                <a:cs typeface="Times New Roman"/>
              </a:rPr>
              <a:t>Вестники з</a:t>
            </a:r>
            <a:r>
              <a:rPr lang="ru-ru" b="1" dirty="0">
                <a:solidFill>
                  <a:srgbClr val="179984"/>
                </a:solidFill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доровья</a:t>
            </a:r>
            <a:r>
              <a:rPr lang="ru-ru" b="1" dirty="0"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 </a:t>
            </a:r>
            <a:r>
              <a:rPr lang="ru-ru" dirty="0"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— это атлеты-участники Специальной олимпиады, которые прошли подготовку, чтобы стать лидерами по вопросам здоровья, учителями и защитниками интересов</a:t>
            </a:r>
          </a:p>
          <a:p>
            <a:pPr>
              <a:lnSpc>
                <a:spcPct val="100000"/>
              </a:lnSpc>
            </a:pPr>
            <a:endParaRPr lang="en-US" dirty="0">
              <a:effectLst/>
              <a:latin typeface="Ubuntu Light"/>
              <a:ea typeface="Ubuntu Light" panose="020B0304030602030204" pitchFamily="34" charset="0"/>
              <a:cs typeface="Times New Roman"/>
            </a:endParaRPr>
          </a:p>
          <a:p>
            <a:pPr marL="342900" indent="-342900">
              <a:lnSpc>
                <a:spcPct val="100000"/>
              </a:lnSpc>
              <a:buChar char="•"/>
            </a:pPr>
            <a:r>
              <a:rPr lang="ru-ru" dirty="0"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Вестники здоровья </a:t>
            </a:r>
            <a:r>
              <a:rPr lang="ru-ru" b="1" dirty="0">
                <a:solidFill>
                  <a:srgbClr val="009A79"/>
                </a:solidFill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не являются капитанами по фитнесу</a:t>
            </a:r>
            <a:r>
              <a:rPr lang="ru-ru" dirty="0">
                <a:effectLst/>
                <a:latin typeface="Ubuntu Light"/>
                <a:ea typeface="Ubuntu Light" panose="020B0304030602030204" pitchFamily="34" charset="0"/>
                <a:cs typeface="Times New Roman"/>
              </a:rPr>
              <a:t>, но им предлагается пройти этот модуль </a:t>
            </a:r>
            <a:endParaRPr lang="en-US" dirty="0">
              <a:latin typeface="Ubuntu Light" panose="020B0304030602030204" pitchFamily="34" charset="0"/>
              <a:ea typeface="Ubuntu Light" panose="020B0304030602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dirty="0">
              <a:effectLst/>
              <a:latin typeface="Ubuntu Light" panose="020B0304030602030204" pitchFamily="34" charset="0"/>
              <a:ea typeface="Ubuntu Light" panose="020B03040306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202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057AA89-241B-CAC5-8BC4-D60829A7510C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A102B2-2068-02AC-811C-E411DAD51AD0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Форма&#10;&#10;Описание создается автоматически с низкой достоверностью">
              <a:extLst>
                <a:ext uri="{FF2B5EF4-FFF2-40B4-BE49-F238E27FC236}">
                  <a16:creationId xmlns:a16="http://schemas.microsoft.com/office/drawing/2014/main" id="{DBA8992F-397D-E5EF-38C5-D52EC61F3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808" y="2275933"/>
              <a:ext cx="2306133" cy="2306133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Руководства по разминке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Разминка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4013200" y="2752699"/>
            <a:ext cx="7907454" cy="236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Эксперты, работающие в программе Специальной Олимпиады, создали </a:t>
            </a:r>
            <a:r>
              <a:rPr lang="ru-ru" dirty="0">
                <a:hlinkClick r:id="rId5"/>
              </a:rPr>
              <a:t>руководства и видеоролики по разминке для конкретных видов спорта,</a:t>
            </a:r>
            <a:r>
              <a:rPr lang="ru-ru" dirty="0"/>
              <a:t> которые помогут вам в проведении разминки на тренировках!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D4750-C3E9-151B-706E-30AD55DABDE5}"/>
              </a:ext>
            </a:extLst>
          </p:cNvPr>
          <p:cNvSpPr txBox="1"/>
          <p:nvPr/>
        </p:nvSpPr>
        <p:spPr>
          <a:xfrm>
            <a:off x="579380" y="6245152"/>
            <a:ext cx="668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95C602-C8DD-016E-C86B-D8C50A3D81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959" t="22630" r="26170" b="18776"/>
          <a:stretch/>
        </p:blipFill>
        <p:spPr>
          <a:xfrm>
            <a:off x="628650" y="1848174"/>
            <a:ext cx="3078434" cy="39217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87387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057AA89-241B-CAC5-8BC4-D60829A7510C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A102B2-2068-02AC-811C-E411DAD51AD0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Форма&#10;&#10;Описание создается автоматически с низкой достоверностью">
              <a:extLst>
                <a:ext uri="{FF2B5EF4-FFF2-40B4-BE49-F238E27FC236}">
                  <a16:creationId xmlns:a16="http://schemas.microsoft.com/office/drawing/2014/main" id="{DBA8992F-397D-E5EF-38C5-D52EC61F3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808" y="2275933"/>
              <a:ext cx="2306133" cy="2306133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Как проводить разминку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Разминка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D4750-C3E9-151B-706E-30AD55DABDE5}"/>
              </a:ext>
            </a:extLst>
          </p:cNvPr>
          <p:cNvSpPr txBox="1"/>
          <p:nvPr/>
        </p:nvSpPr>
        <p:spPr>
          <a:xfrm>
            <a:off x="579380" y="6245152"/>
            <a:ext cx="668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18CC870-5CDC-F0B7-D218-EEDC68539AC7}"/>
              </a:ext>
            </a:extLst>
          </p:cNvPr>
          <p:cNvSpPr txBox="1">
            <a:spLocks/>
          </p:cNvSpPr>
          <p:nvPr/>
        </p:nvSpPr>
        <p:spPr>
          <a:xfrm>
            <a:off x="628651" y="2246450"/>
            <a:ext cx="11172268" cy="35234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sz="2600" dirty="0"/>
              <a:t>Разминку можно выполнять на месте или на спортивной площадке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sz="2600" dirty="0"/>
              <a:t>Начинайте медленно и постепенно увеличивайте скорость/темп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sz="2600" dirty="0"/>
              <a:t>Придерживайтесь последовательности</a:t>
            </a:r>
          </a:p>
          <a:p>
            <a:pPr>
              <a:lnSpc>
                <a:spcPct val="100000"/>
              </a:lnSpc>
            </a:pPr>
            <a:endParaRPr lang="en-US" sz="2600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sz="2600" dirty="0"/>
              <a:t>По возможности вносите </a:t>
            </a:r>
            <a:r>
              <a:rPr lang="ru-ru" sz="2600" b="1" dirty="0">
                <a:solidFill>
                  <a:srgbClr val="179984"/>
                </a:solidFill>
                <a:ea typeface="+mn-lt"/>
                <a:cs typeface="+mn-lt"/>
              </a:rPr>
              <a:t>корректировки</a:t>
            </a:r>
            <a:r>
              <a:rPr lang="ru-ru" sz="2600" dirty="0"/>
              <a:t> для ваших товарищей по команде, если упражнения слишком легкие или сложные</a:t>
            </a:r>
          </a:p>
        </p:txBody>
      </p:sp>
    </p:spTree>
    <p:extLst>
      <p:ext uri="{BB962C8B-B14F-4D97-AF65-F5344CB8AC3E}">
        <p14:creationId xmlns:p14="http://schemas.microsoft.com/office/powerpoint/2010/main" val="15688726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057AA89-241B-CAC5-8BC4-D60829A7510C}"/>
              </a:ext>
            </a:extLst>
          </p:cNvPr>
          <p:cNvGrpSpPr/>
          <p:nvPr/>
        </p:nvGrpSpPr>
        <p:grpSpPr>
          <a:xfrm>
            <a:off x="10253229" y="285566"/>
            <a:ext cx="1547689" cy="1565435"/>
            <a:chOff x="126717" y="1156741"/>
            <a:chExt cx="4588158" cy="458433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A102B2-2068-02AC-811C-E411DAD51AD0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Форма&#10;&#10;Описание создается автоматически с низкой достоверностью">
              <a:extLst>
                <a:ext uri="{FF2B5EF4-FFF2-40B4-BE49-F238E27FC236}">
                  <a16:creationId xmlns:a16="http://schemas.microsoft.com/office/drawing/2014/main" id="{DBA8992F-397D-E5EF-38C5-D52EC61F3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808" y="2275933"/>
              <a:ext cx="2306133" cy="2306133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Примеры корректировок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Разминка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D4750-C3E9-151B-706E-30AD55DABDE5}"/>
              </a:ext>
            </a:extLst>
          </p:cNvPr>
          <p:cNvSpPr txBox="1"/>
          <p:nvPr/>
        </p:nvSpPr>
        <p:spPr>
          <a:xfrm>
            <a:off x="579380" y="6245152"/>
            <a:ext cx="668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EB79D82-A897-B6CB-C606-1CB216F01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366613"/>
              </p:ext>
            </p:extLst>
          </p:nvPr>
        </p:nvGraphicFramePr>
        <p:xfrm>
          <a:off x="628650" y="1941237"/>
          <a:ext cx="10759786" cy="411753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727867">
                  <a:extLst>
                    <a:ext uri="{9D8B030D-6E8A-4147-A177-3AD203B41FA5}">
                      <a16:colId xmlns:a16="http://schemas.microsoft.com/office/drawing/2014/main" val="2012170498"/>
                    </a:ext>
                  </a:extLst>
                </a:gridCol>
                <a:gridCol w="5006898">
                  <a:extLst>
                    <a:ext uri="{9D8B030D-6E8A-4147-A177-3AD203B41FA5}">
                      <a16:colId xmlns:a16="http://schemas.microsoft.com/office/drawing/2014/main" val="239609990"/>
                    </a:ext>
                  </a:extLst>
                </a:gridCol>
                <a:gridCol w="3025021">
                  <a:extLst>
                    <a:ext uri="{9D8B030D-6E8A-4147-A177-3AD203B41FA5}">
                      <a16:colId xmlns:a16="http://schemas.microsoft.com/office/drawing/2014/main" val="1005331046"/>
                    </a:ext>
                  </a:extLst>
                </a:gridCol>
              </a:tblGrid>
              <a:tr h="6492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 Упражнение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Упрощение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Усложнение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8533978"/>
                  </a:ext>
                </a:extLst>
              </a:tr>
              <a:tr h="8035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Бег на месте с подниманием колен</a:t>
                      </a: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Снизить скорость</a:t>
                      </a:r>
                    </a:p>
                    <a:p>
                      <a:pPr marL="342900" marR="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Ходьба на месте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Прибавить скорость</a:t>
                      </a: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6807508"/>
                  </a:ext>
                </a:extLst>
              </a:tr>
              <a:tr h="13981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Прыжки «ноги вместе, ноги врозь»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Расставлять одну ногу за раз</a:t>
                      </a:r>
                    </a:p>
                    <a:p>
                      <a:pPr marL="342900" marR="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Двигать только ногами и держать руки опущенными</a:t>
                      </a:r>
                    </a:p>
                    <a:p>
                      <a:pPr marL="342900" marR="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Снизить скорость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Прыжки с согнутыми ногами</a:t>
                      </a: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3657743"/>
                  </a:ext>
                </a:extLst>
              </a:tr>
              <a:tr h="9881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Легкий бег трусцой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Быстрая ходьба</a:t>
                      </a:r>
                    </a:p>
                    <a:p>
                      <a:pPr marL="342900" marR="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Бег на месте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ru-ru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Ускорить пробежку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5862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7055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Группа людей в спортзале&#10;&#10;Описание создается автоматически со средней достоверностью">
            <a:extLst>
              <a:ext uri="{FF2B5EF4-FFF2-40B4-BE49-F238E27FC236}">
                <a16:creationId xmlns:a16="http://schemas.microsoft.com/office/drawing/2014/main" id="{592A58E0-5211-DA87-E951-D7BBDBA5A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4" b="8765"/>
          <a:stretch/>
        </p:blipFill>
        <p:spPr>
          <a:xfrm>
            <a:off x="2668635" y="982551"/>
            <a:ext cx="9523365" cy="48926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F50A39B-8252-F2FC-259E-D87325FD872A}"/>
              </a:ext>
            </a:extLst>
          </p:cNvPr>
          <p:cNvGrpSpPr/>
          <p:nvPr/>
        </p:nvGrpSpPr>
        <p:grpSpPr>
          <a:xfrm>
            <a:off x="-63499" y="982662"/>
            <a:ext cx="4892788" cy="4892788"/>
            <a:chOff x="-165099" y="1638300"/>
            <a:chExt cx="4892788" cy="4892788"/>
          </a:xfrm>
          <a:solidFill>
            <a:schemeClr val="accent5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C7C656-87AC-4CE6-745A-90AB429F890E}"/>
                </a:ext>
              </a:extLst>
            </p:cNvPr>
            <p:cNvSpPr/>
            <p:nvPr userDrawn="1"/>
          </p:nvSpPr>
          <p:spPr>
            <a:xfrm>
              <a:off x="-165099" y="1638300"/>
              <a:ext cx="2441574" cy="48927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A71B517-4397-851D-2D25-229B50C6611E}"/>
                </a:ext>
              </a:extLst>
            </p:cNvPr>
            <p:cNvSpPr/>
            <p:nvPr userDrawn="1"/>
          </p:nvSpPr>
          <p:spPr>
            <a:xfrm>
              <a:off x="-165099" y="1638300"/>
              <a:ext cx="4892788" cy="4892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AutoShape 2">
            <a:extLst>
              <a:ext uri="{FF2B5EF4-FFF2-40B4-BE49-F238E27FC236}">
                <a16:creationId xmlns:a16="http://schemas.microsoft.com/office/drawing/2014/main" id="{B484CD9E-8B29-6A97-87FB-8717A7DBF4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310E49-CA51-47E1-3F73-63E6B98F0867}"/>
              </a:ext>
            </a:extLst>
          </p:cNvPr>
          <p:cNvSpPr txBox="1"/>
          <p:nvPr/>
        </p:nvSpPr>
        <p:spPr>
          <a:xfrm>
            <a:off x="579380" y="6245152"/>
            <a:ext cx="668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3FAA0DC-845F-D771-F58B-601F3A04DDFB}"/>
              </a:ext>
            </a:extLst>
          </p:cNvPr>
          <p:cNvGrpSpPr/>
          <p:nvPr/>
        </p:nvGrpSpPr>
        <p:grpSpPr>
          <a:xfrm>
            <a:off x="126717" y="1156741"/>
            <a:ext cx="4588158" cy="4584337"/>
            <a:chOff x="126717" y="1156741"/>
            <a:chExt cx="4588158" cy="458433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AF66098-F416-1AC7-1A97-933F5021A6FE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Форма&#10;&#10;Описание создается автоматически с низкой достоверностью">
              <a:extLst>
                <a:ext uri="{FF2B5EF4-FFF2-40B4-BE49-F238E27FC236}">
                  <a16:creationId xmlns:a16="http://schemas.microsoft.com/office/drawing/2014/main" id="{D17DBBFB-1813-9306-B488-1FD25C6C5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73" y="2156377"/>
              <a:ext cx="2545245" cy="2545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27907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CF21C3A-4D73-C25C-44FD-080844A363C0}"/>
              </a:ext>
            </a:extLst>
          </p:cNvPr>
          <p:cNvGrpSpPr/>
          <p:nvPr/>
        </p:nvGrpSpPr>
        <p:grpSpPr>
          <a:xfrm>
            <a:off x="10272279" y="285566"/>
            <a:ext cx="1528639" cy="1565435"/>
            <a:chOff x="126717" y="1156741"/>
            <a:chExt cx="4588158" cy="458433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2E32B-3864-F667-DDB9-C7A09747B1EA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Форма&#10;&#10;Описание создается автоматически с низкой достоверностью">
              <a:extLst>
                <a:ext uri="{FF2B5EF4-FFF2-40B4-BE49-F238E27FC236}">
                  <a16:creationId xmlns:a16="http://schemas.microsoft.com/office/drawing/2014/main" id="{A9AE8E60-0799-0F35-44B8-F4F584A4B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73" y="2156377"/>
              <a:ext cx="2545245" cy="2545245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Что такое заминка?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Заминка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10EB26-D548-4B46-8BA7-824BBD7D2DA0}"/>
              </a:ext>
            </a:extLst>
          </p:cNvPr>
          <p:cNvSpPr txBox="1">
            <a:spLocks/>
          </p:cNvSpPr>
          <p:nvPr/>
        </p:nvSpPr>
        <p:spPr>
          <a:xfrm>
            <a:off x="628650" y="2246452"/>
            <a:ext cx="10864533" cy="31730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>
                <a:ea typeface="+mn-lt"/>
                <a:cs typeface="+mn-lt"/>
              </a:rPr>
              <a:t>После окончания тренировки или соревнований необходимо провести заминку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>
              <a:ea typeface="+mn-lt"/>
              <a:cs typeface="+mn-lt"/>
            </a:endParaRP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>
                <a:ea typeface="+mn-lt"/>
                <a:cs typeface="+mn-lt"/>
              </a:rPr>
              <a:t>Хорошая заминка позволяет организму </a:t>
            </a:r>
            <a:r>
              <a:rPr lang="ru-ru" b="1" dirty="0">
                <a:solidFill>
                  <a:srgbClr val="179984"/>
                </a:solidFill>
                <a:ea typeface="+mn-lt"/>
                <a:cs typeface="+mn-lt"/>
              </a:rPr>
              <a:t>постепенно вернуться в спокойное состояние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668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</p:spTree>
    <p:extLst>
      <p:ext uri="{BB962C8B-B14F-4D97-AF65-F5344CB8AC3E}">
        <p14:creationId xmlns:p14="http://schemas.microsoft.com/office/powerpoint/2010/main" val="26948309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CF21C3A-4D73-C25C-44FD-080844A363C0}"/>
              </a:ext>
            </a:extLst>
          </p:cNvPr>
          <p:cNvGrpSpPr/>
          <p:nvPr/>
        </p:nvGrpSpPr>
        <p:grpSpPr>
          <a:xfrm>
            <a:off x="10272279" y="285566"/>
            <a:ext cx="1528639" cy="1565435"/>
            <a:chOff x="126717" y="1156741"/>
            <a:chExt cx="4588158" cy="458433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2E32B-3864-F667-DDB9-C7A09747B1EA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Форма&#10;&#10;Описание создается автоматически с низкой достоверностью">
              <a:extLst>
                <a:ext uri="{FF2B5EF4-FFF2-40B4-BE49-F238E27FC236}">
                  <a16:creationId xmlns:a16="http://schemas.microsoft.com/office/drawing/2014/main" id="{A9AE8E60-0799-0F35-44B8-F4F584A4B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73" y="2156377"/>
              <a:ext cx="2545245" cy="2545245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Цели заминки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Заминка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668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EC8E785C-D408-2181-46B9-D0FD6836B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661665"/>
              </p:ext>
            </p:extLst>
          </p:nvPr>
        </p:nvGraphicFramePr>
        <p:xfrm>
          <a:off x="1161256" y="2077078"/>
          <a:ext cx="9911905" cy="39970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911905">
                  <a:extLst>
                    <a:ext uri="{9D8B030D-6E8A-4147-A177-3AD203B41FA5}">
                      <a16:colId xmlns:a16="http://schemas.microsoft.com/office/drawing/2014/main" val="1381919411"/>
                    </a:ext>
                  </a:extLst>
                </a:gridCol>
              </a:tblGrid>
              <a:tr h="45513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Преимущества для физического и умственного здоровья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956183"/>
                  </a:ext>
                </a:extLst>
              </a:tr>
              <a:tr h="3539868">
                <a:tc>
                  <a:txBody>
                    <a:bodyPr/>
                    <a:lstStyle/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Уменьшение частоты сердечных сокращений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Уменьшение частоты дыхания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Понижение температуры тела и мышц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Возврат скорости кровотока от уровня активных мышц </a:t>
                      </a:r>
                      <a:br>
                        <a:rPr lang="en-US" sz="2400" dirty="0"/>
                      </a:br>
                      <a:r>
                        <a:rPr lang="ru-ru" sz="2400" dirty="0"/>
                        <a:t>к уровню покоя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Уменьшение болезненности мышц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Повышение гибкости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Увеличение скорости восстановления после физических нагрузок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Содействие расслаблению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289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60254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CF21C3A-4D73-C25C-44FD-080844A363C0}"/>
              </a:ext>
            </a:extLst>
          </p:cNvPr>
          <p:cNvGrpSpPr/>
          <p:nvPr/>
        </p:nvGrpSpPr>
        <p:grpSpPr>
          <a:xfrm>
            <a:off x="10272279" y="285566"/>
            <a:ext cx="1528639" cy="1565435"/>
            <a:chOff x="126717" y="1156741"/>
            <a:chExt cx="4588158" cy="458433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2E32B-3864-F667-DDB9-C7A09747B1EA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Форма&#10;&#10;Описание создается автоматически с низкой достоверностью">
              <a:extLst>
                <a:ext uri="{FF2B5EF4-FFF2-40B4-BE49-F238E27FC236}">
                  <a16:creationId xmlns:a16="http://schemas.microsoft.com/office/drawing/2014/main" id="{A9AE8E60-0799-0F35-44B8-F4F584A4B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73" y="2156377"/>
              <a:ext cx="2545245" cy="2545245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Как делается заминка?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Заминка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668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EB3B1BA-4C28-BDC4-5721-2682B169DCBC}"/>
              </a:ext>
            </a:extLst>
          </p:cNvPr>
          <p:cNvSpPr txBox="1">
            <a:spLocks/>
          </p:cNvSpPr>
          <p:nvPr/>
        </p:nvSpPr>
        <p:spPr>
          <a:xfrm>
            <a:off x="628651" y="2246452"/>
            <a:ext cx="4751424" cy="3523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Типичные этапы заминки: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ru-ru" b="1" dirty="0">
                <a:solidFill>
                  <a:srgbClr val="FF9966"/>
                </a:solidFill>
              </a:rPr>
              <a:t>Легкая аэробная активность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ru-ru" b="1" dirty="0">
                <a:solidFill>
                  <a:srgbClr val="3399FF"/>
                </a:solidFill>
              </a:rPr>
              <a:t>Статическая растяжка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5" name="Picture Placeholder 41">
            <a:extLst>
              <a:ext uri="{FF2B5EF4-FFF2-40B4-BE49-F238E27FC236}">
                <a16:creationId xmlns:a16="http://schemas.microsoft.com/office/drawing/2014/main" id="{F401FF99-C08D-E923-EFFF-D5247159D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4" b="13624"/>
          <a:stretch/>
        </p:blipFill>
        <p:spPr>
          <a:xfrm>
            <a:off x="5708876" y="2341324"/>
            <a:ext cx="6092042" cy="305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277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CF21C3A-4D73-C25C-44FD-080844A363C0}"/>
              </a:ext>
            </a:extLst>
          </p:cNvPr>
          <p:cNvGrpSpPr/>
          <p:nvPr/>
        </p:nvGrpSpPr>
        <p:grpSpPr>
          <a:xfrm>
            <a:off x="10272279" y="285566"/>
            <a:ext cx="1528639" cy="1565435"/>
            <a:chOff x="126717" y="1156741"/>
            <a:chExt cx="4588158" cy="458433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2E32B-3864-F667-DDB9-C7A09747B1EA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Форма&#10;&#10;Описание создается автоматически с низкой достоверностью">
              <a:extLst>
                <a:ext uri="{FF2B5EF4-FFF2-40B4-BE49-F238E27FC236}">
                  <a16:creationId xmlns:a16="http://schemas.microsoft.com/office/drawing/2014/main" id="{A9AE8E60-0799-0F35-44B8-F4F584A4B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73" y="2156377"/>
              <a:ext cx="2545245" cy="2545245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Легкая аэробная активность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Заминка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668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EB3B1BA-4C28-BDC4-5721-2682B169DCBC}"/>
              </a:ext>
            </a:extLst>
          </p:cNvPr>
          <p:cNvSpPr txBox="1">
            <a:spLocks/>
          </p:cNvSpPr>
          <p:nvPr/>
        </p:nvSpPr>
        <p:spPr>
          <a:xfrm>
            <a:off x="5720316" y="2246451"/>
            <a:ext cx="6685020" cy="398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Ubuntu Light" panose="020B0304030602030204" pitchFamily="34" charset="0"/>
              </a:rPr>
              <a:t>Интенсивность/сложность </a:t>
            </a:r>
            <a:r>
              <a:rPr lang="ru-ru" b="0" i="0" dirty="0">
                <a:solidFill>
                  <a:srgbClr val="000000"/>
                </a:solidFill>
                <a:effectLst/>
                <a:latin typeface="Ubuntu Light" panose="020B0304030602030204" pitchFamily="34" charset="0"/>
              </a:rPr>
              <a:t>аэробной части заминки должна постепенно снижаться</a:t>
            </a:r>
          </a:p>
          <a:p>
            <a:pPr marL="1143000" lvl="1" indent="-457200">
              <a:lnSpc>
                <a:spcPct val="100000"/>
              </a:lnSpc>
            </a:pPr>
            <a:r>
              <a:rPr lang="ru-ru" dirty="0">
                <a:solidFill>
                  <a:srgbClr val="000000"/>
                </a:solidFill>
                <a:latin typeface="Ubuntu Light" panose="020B0304030602030204" pitchFamily="34" charset="0"/>
              </a:rPr>
              <a:t>Ваш сердечный ритм должен замедляться, и вы </a:t>
            </a:r>
            <a:r>
              <a:rPr lang="ru-ru" b="0" i="0" dirty="0">
                <a:solidFill>
                  <a:srgbClr val="000000"/>
                </a:solidFill>
                <a:effectLst/>
                <a:latin typeface="Ubuntu Light" panose="020B0304030602030204" pitchFamily="34" charset="0"/>
              </a:rPr>
              <a:t>не должны задыхаться</a:t>
            </a:r>
            <a:endParaRPr lang="en-US" dirty="0">
              <a:solidFill>
                <a:srgbClr val="000000"/>
              </a:solidFill>
              <a:latin typeface="Ubuntu Light" panose="020B030403060203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600" b="0" i="0" dirty="0">
                <a:solidFill>
                  <a:srgbClr val="000000"/>
                </a:solidFill>
                <a:effectLst/>
                <a:latin typeface="Ubuntu Light" panose="020B0304030602030204" pitchFamily="34" charset="0"/>
              </a:rPr>
              <a:t>  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Ubuntu Light" panose="020B0304030602030204" pitchFamily="34" charset="0"/>
              </a:rPr>
              <a:t>Это может быть короткая пробежка/ходьба</a:t>
            </a:r>
            <a:endParaRPr lang="en-US" dirty="0"/>
          </a:p>
        </p:txBody>
      </p:sp>
      <p:pic>
        <p:nvPicPr>
          <p:cNvPr id="5" name="Picture 4" descr="Изображение человека, спорта, атлетического занятия&#10;&#10;Описание создается автоматически">
            <a:extLst>
              <a:ext uri="{FF2B5EF4-FFF2-40B4-BE49-F238E27FC236}">
                <a16:creationId xmlns:a16="http://schemas.microsoft.com/office/drawing/2014/main" id="{79278F32-47B4-56D3-3EB4-5F9EA21B0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80" y="2246452"/>
            <a:ext cx="4955658" cy="330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180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CF21C3A-4D73-C25C-44FD-080844A363C0}"/>
              </a:ext>
            </a:extLst>
          </p:cNvPr>
          <p:cNvGrpSpPr/>
          <p:nvPr/>
        </p:nvGrpSpPr>
        <p:grpSpPr>
          <a:xfrm>
            <a:off x="10272279" y="285566"/>
            <a:ext cx="1528639" cy="1565435"/>
            <a:chOff x="126717" y="1156741"/>
            <a:chExt cx="4588158" cy="458433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2E32B-3864-F667-DDB9-C7A09747B1EA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Форма&#10;&#10;Описание создается автоматически с низкой достоверностью">
              <a:extLst>
                <a:ext uri="{FF2B5EF4-FFF2-40B4-BE49-F238E27FC236}">
                  <a16:creationId xmlns:a16="http://schemas.microsoft.com/office/drawing/2014/main" id="{A9AE8E60-0799-0F35-44B8-F4F584A4B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73" y="2156377"/>
              <a:ext cx="2545245" cy="2545245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Статическая растяжка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Заминка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668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EB3B1BA-4C28-BDC4-5721-2682B169DCBC}"/>
              </a:ext>
            </a:extLst>
          </p:cNvPr>
          <p:cNvSpPr txBox="1">
            <a:spLocks/>
          </p:cNvSpPr>
          <p:nvPr/>
        </p:nvSpPr>
        <p:spPr>
          <a:xfrm>
            <a:off x="628649" y="1878462"/>
            <a:ext cx="6787649" cy="42658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90000"/>
              </a:lnSpc>
              <a:buFont typeface="Ubuntu Light" panose="020B0604020202020204" pitchFamily="34" charset="0"/>
              <a:buChar char="•"/>
            </a:pPr>
            <a:r>
              <a:rPr lang="ru-ru" sz="2400" dirty="0"/>
              <a:t>Каждый вид спорта оказывает нагрузку на разные мышцы и суставы, поэтому важно </a:t>
            </a:r>
            <a:r>
              <a:rPr lang="ru-ru" sz="2400" b="1" dirty="0">
                <a:solidFill>
                  <a:srgbClr val="179984"/>
                </a:solidFill>
              </a:rPr>
              <a:t>делать растяжку, подходящую именно для вашего вида спорта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sz="2400" dirty="0"/>
              <a:t>Советы по растяжке:</a:t>
            </a:r>
          </a:p>
          <a:p>
            <a:pPr marL="1143000" lvl="1" indent="-457200">
              <a:spcBef>
                <a:spcPts val="0"/>
              </a:spcBef>
            </a:pPr>
            <a:r>
              <a:rPr lang="ru-ru" sz="2000" spc="-20" dirty="0"/>
              <a:t>Во время каждого упражнения на растяжку сохраняйте позу в течение не менее 30 секунд</a:t>
            </a:r>
          </a:p>
          <a:p>
            <a:pPr marL="1143000" lvl="1" indent="-457200">
              <a:spcBef>
                <a:spcPts val="0"/>
              </a:spcBef>
            </a:pPr>
            <a:r>
              <a:rPr lang="ru-ru" sz="2000" spc="-20" dirty="0"/>
              <a:t>Выполняйте растяжку на обе стороны</a:t>
            </a:r>
          </a:p>
          <a:p>
            <a:pPr marL="1143000" lvl="1" indent="-457200">
              <a:spcBef>
                <a:spcPts val="0"/>
              </a:spcBef>
            </a:pPr>
            <a:r>
              <a:rPr lang="ru-ru" sz="2000" spc="-20" dirty="0"/>
              <a:t>Растяжки не должны быть болезненными</a:t>
            </a:r>
          </a:p>
          <a:p>
            <a:pPr marL="1143000" lvl="1" indent="-457200">
              <a:spcBef>
                <a:spcPts val="0"/>
              </a:spcBef>
            </a:pPr>
            <a:r>
              <a:rPr lang="ru-ru" sz="2000" spc="-20" dirty="0"/>
              <a:t>Вы также можете использовать это время, чтобы поделиться советом по здоровому образу жизни!</a:t>
            </a:r>
            <a:endParaRPr lang="en-US" sz="2000" spc="-20" dirty="0"/>
          </a:p>
        </p:txBody>
      </p:sp>
      <p:pic>
        <p:nvPicPr>
          <p:cNvPr id="8" name="Picture 7" descr="Человек в зеленой рубашке&#10;&#10;Описание создается автоматически с низкой достоверностью">
            <a:extLst>
              <a:ext uri="{FF2B5EF4-FFF2-40B4-BE49-F238E27FC236}">
                <a16:creationId xmlns:a16="http://schemas.microsoft.com/office/drawing/2014/main" id="{2F8E3D6B-07A9-5A4D-BD61-486B99BAAB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9" r="4971" b="7875"/>
          <a:stretch/>
        </p:blipFill>
        <p:spPr>
          <a:xfrm>
            <a:off x="7416298" y="2546865"/>
            <a:ext cx="4147051" cy="260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554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CF21C3A-4D73-C25C-44FD-080844A363C0}"/>
              </a:ext>
            </a:extLst>
          </p:cNvPr>
          <p:cNvGrpSpPr/>
          <p:nvPr/>
        </p:nvGrpSpPr>
        <p:grpSpPr>
          <a:xfrm>
            <a:off x="10272279" y="285566"/>
            <a:ext cx="1528639" cy="1565435"/>
            <a:chOff x="126717" y="1156741"/>
            <a:chExt cx="4588158" cy="458433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2E32B-3864-F667-DDB9-C7A09747B1EA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Форма&#10;&#10;Описание создается автоматически с низкой достоверностью">
              <a:extLst>
                <a:ext uri="{FF2B5EF4-FFF2-40B4-BE49-F238E27FC236}">
                  <a16:creationId xmlns:a16="http://schemas.microsoft.com/office/drawing/2014/main" id="{A9AE8E60-0799-0F35-44B8-F4F584A4B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73" y="2156377"/>
              <a:ext cx="2545245" cy="2545245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Руководства по заминке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Заминка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668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C5C6FB5-B54E-19A3-0DE6-5DBAD8D55C9F}"/>
              </a:ext>
            </a:extLst>
          </p:cNvPr>
          <p:cNvSpPr txBox="1">
            <a:spLocks/>
          </p:cNvSpPr>
          <p:nvPr/>
        </p:nvSpPr>
        <p:spPr>
          <a:xfrm>
            <a:off x="4013200" y="2596581"/>
            <a:ext cx="7787718" cy="2488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Эксперты, работающие в программе Специальной Олимпиады, создали </a:t>
            </a:r>
            <a:r>
              <a:rPr lang="ru-ru" dirty="0">
                <a:hlinkClick r:id="rId5"/>
              </a:rPr>
              <a:t>руководства и видеоролики по заминке для конкретных видов спорта,</a:t>
            </a:r>
            <a:r>
              <a:rPr lang="ru-ru" dirty="0"/>
              <a:t> которые помогут вам в проведении заминки на тренировках!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953EDE-A728-D8F2-CC52-3960509F08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165" t="22998" r="26514" b="18776"/>
          <a:stretch/>
        </p:blipFill>
        <p:spPr>
          <a:xfrm>
            <a:off x="598001" y="1776744"/>
            <a:ext cx="3087148" cy="3993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3322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0ABADE-B9D8-4724-82E7-04A5D993D6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1" y="316571"/>
            <a:ext cx="9117516" cy="1121936"/>
          </a:xfrm>
        </p:spPr>
        <p:txBody>
          <a:bodyPr/>
          <a:lstStyle/>
          <a:p>
            <a:r>
              <a:rPr lang="ru-ru" dirty="0"/>
              <a:t>Роль капитана по фитнесу и роль вестника здоровья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571CBF-E387-437E-8EAD-89FFC7BFB12C}"/>
              </a:ext>
            </a:extLst>
          </p:cNvPr>
          <p:cNvSpPr txBox="1"/>
          <p:nvPr/>
        </p:nvSpPr>
        <p:spPr>
          <a:xfrm>
            <a:off x="628650" y="6212973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</a:t>
            </a:r>
          </a:p>
        </p:txBody>
      </p:sp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9D4C9A5E-7183-820A-7E06-D23BF8F11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818220"/>
              </p:ext>
            </p:extLst>
          </p:nvPr>
        </p:nvGraphicFramePr>
        <p:xfrm>
          <a:off x="628649" y="1640973"/>
          <a:ext cx="10678688" cy="4404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72811">
                  <a:extLst>
                    <a:ext uri="{9D8B030D-6E8A-4147-A177-3AD203B41FA5}">
                      <a16:colId xmlns:a16="http://schemas.microsoft.com/office/drawing/2014/main" val="1381919411"/>
                    </a:ext>
                  </a:extLst>
                </a:gridCol>
                <a:gridCol w="2279610">
                  <a:extLst>
                    <a:ext uri="{9D8B030D-6E8A-4147-A177-3AD203B41FA5}">
                      <a16:colId xmlns:a16="http://schemas.microsoft.com/office/drawing/2014/main" val="409871946"/>
                    </a:ext>
                  </a:extLst>
                </a:gridCol>
                <a:gridCol w="4626267">
                  <a:extLst>
                    <a:ext uri="{9D8B030D-6E8A-4147-A177-3AD203B41FA5}">
                      <a16:colId xmlns:a16="http://schemas.microsoft.com/office/drawing/2014/main" val="2583732506"/>
                    </a:ext>
                  </a:extLst>
                </a:gridCol>
              </a:tblGrid>
              <a:tr h="37902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Капитан по фитнесу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Оба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Вестник здоровья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956183"/>
                  </a:ext>
                </a:extLst>
              </a:tr>
              <a:tr h="1942523">
                <a:tc>
                  <a:txBody>
                    <a:bodyPr/>
                    <a:lstStyle/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300" dirty="0"/>
                        <a:t>Спортивный лидер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300" dirty="0"/>
                        <a:t>Делится советом </a:t>
                      </a:r>
                      <a:br>
                        <a:rPr lang="en-US" sz="2300" dirty="0"/>
                      </a:br>
                      <a:r>
                        <a:rPr lang="ru-ru" sz="2300" dirty="0"/>
                        <a:t>о здоровом образе жизни на каждой спортивной тренировке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300" dirty="0"/>
                        <a:t>Помогает руководить своей командой </a:t>
                      </a:r>
                      <a:br>
                        <a:rPr lang="en-US" sz="2300" dirty="0"/>
                      </a:br>
                      <a:r>
                        <a:rPr lang="ru-ru" sz="2300" dirty="0"/>
                        <a:t>во время разминки </a:t>
                      </a:r>
                      <a:br>
                        <a:rPr lang="en-US" sz="2300" dirty="0"/>
                      </a:br>
                      <a:r>
                        <a:rPr lang="ru-ru" sz="2300" dirty="0"/>
                        <a:t>и заминки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300" dirty="0"/>
                        <a:t>Комплексное обучение фитнесу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Ubuntu Light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300" dirty="0"/>
                        <a:t>Прививает здоровые привычки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Ubuntu Light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300" dirty="0"/>
                        <a:t>Образец для подражания</a:t>
                      </a:r>
                    </a:p>
                    <a:p>
                      <a:pPr marL="0" indent="0">
                        <a:buFont typeface="Ubuntu Light" panose="020B0604020202020204" pitchFamily="34" charset="0"/>
                        <a:buNone/>
                      </a:pP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300" dirty="0"/>
                        <a:t>Лидер по вопросам здоровья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300" dirty="0"/>
                        <a:t>Проходит обучение по всем направлениям программ SO Health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300" dirty="0"/>
                        <a:t>Изучает общение, социальные сети, Strong Minds и защиту интересов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300" dirty="0"/>
                        <a:t>Может вести масштабное санитарное просвещение, например, презентацию или урок с мероприятиями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289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40648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CF21C3A-4D73-C25C-44FD-080844A363C0}"/>
              </a:ext>
            </a:extLst>
          </p:cNvPr>
          <p:cNvGrpSpPr/>
          <p:nvPr/>
        </p:nvGrpSpPr>
        <p:grpSpPr>
          <a:xfrm>
            <a:off x="10272279" y="285566"/>
            <a:ext cx="1528639" cy="1565435"/>
            <a:chOff x="126717" y="1156741"/>
            <a:chExt cx="4588158" cy="458433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2E32B-3864-F667-DDB9-C7A09747B1EA}"/>
                </a:ext>
              </a:extLst>
            </p:cNvPr>
            <p:cNvSpPr/>
            <p:nvPr/>
          </p:nvSpPr>
          <p:spPr>
            <a:xfrm>
              <a:off x="126717" y="1156741"/>
              <a:ext cx="4588158" cy="4584337"/>
            </a:xfrm>
            <a:prstGeom prst="ellipse">
              <a:avLst/>
            </a:prstGeom>
            <a:solidFill>
              <a:srgbClr val="00695E"/>
            </a:solidFill>
            <a:ln>
              <a:solidFill>
                <a:srgbClr val="0069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Форма&#10;&#10;Описание создается автоматически с низкой достоверностью">
              <a:extLst>
                <a:ext uri="{FF2B5EF4-FFF2-40B4-BE49-F238E27FC236}">
                  <a16:creationId xmlns:a16="http://schemas.microsoft.com/office/drawing/2014/main" id="{A9AE8E60-0799-0F35-44B8-F4F584A4B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73" y="2156377"/>
              <a:ext cx="2545245" cy="2545245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Как проводить заминку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Заминка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668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EB3B1BA-4C28-BDC4-5721-2682B169DCBC}"/>
              </a:ext>
            </a:extLst>
          </p:cNvPr>
          <p:cNvSpPr txBox="1">
            <a:spLocks/>
          </p:cNvSpPr>
          <p:nvPr/>
        </p:nvSpPr>
        <p:spPr>
          <a:xfrm>
            <a:off x="628650" y="2246452"/>
            <a:ext cx="10667535" cy="36636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9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Выполняйте стандартный набор упражнений для заминки</a:t>
            </a:r>
          </a:p>
          <a:p>
            <a:pPr marL="457200" indent="-457200">
              <a:lnSpc>
                <a:spcPct val="90000"/>
              </a:lnSpc>
              <a:buFont typeface="Ubuntu Light" panose="020B0604020202020204" pitchFamily="34" charset="0"/>
              <a:buChar char="•"/>
            </a:pPr>
            <a:endParaRPr lang="en-US" dirty="0"/>
          </a:p>
          <a:p>
            <a:pPr marL="457200" indent="-457200">
              <a:lnSpc>
                <a:spcPct val="9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Расставьте свою команду по кругу</a:t>
            </a:r>
          </a:p>
          <a:p>
            <a:pPr marL="457200" indent="-457200">
              <a:lnSpc>
                <a:spcPct val="90000"/>
              </a:lnSpc>
              <a:buFont typeface="Ubuntu Light" panose="020B0604020202020204" pitchFamily="34" charset="0"/>
              <a:buChar char="•"/>
            </a:pPr>
            <a:endParaRPr lang="en-US" dirty="0"/>
          </a:p>
          <a:p>
            <a:pPr marL="457200" indent="-457200">
              <a:lnSpc>
                <a:spcPct val="9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Помните, что некоторые растяжки могут быть сложными для равновесия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 marL="457200" indent="-457200">
              <a:lnSpc>
                <a:spcPct val="9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Ваши товарищи по команде могут слушать ваши советы </a:t>
            </a:r>
            <a:br>
              <a:rPr lang="en-US" dirty="0"/>
            </a:br>
            <a:r>
              <a:rPr lang="ru-ru" dirty="0"/>
              <a:t>во время растяжек!</a:t>
            </a:r>
          </a:p>
        </p:txBody>
      </p:sp>
    </p:spTree>
    <p:extLst>
      <p:ext uri="{BB962C8B-B14F-4D97-AF65-F5344CB8AC3E}">
        <p14:creationId xmlns:p14="http://schemas.microsoft.com/office/powerpoint/2010/main" val="9891129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869F9B-06D4-4831-A164-13054371F0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4400" b="1" dirty="0">
                <a:solidFill>
                  <a:srgbClr val="00695E"/>
                </a:solidFill>
              </a:rPr>
              <a:t>Разминки </a:t>
            </a:r>
            <a:br>
              <a:rPr lang="en-US" sz="4400" b="1" dirty="0">
                <a:solidFill>
                  <a:srgbClr val="00695E"/>
                </a:solidFill>
              </a:rPr>
            </a:br>
            <a:r>
              <a:rPr lang="ru-ru" sz="4400" b="1" dirty="0">
                <a:solidFill>
                  <a:srgbClr val="00695E"/>
                </a:solidFill>
              </a:rPr>
              <a:t>и заминки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CDEAA2A-7348-4F78-AEE4-AD0C292592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Потренируемся!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0AFD7E-D39D-49A2-8FD5-1BC9F5219A97}"/>
              </a:ext>
            </a:extLst>
          </p:cNvPr>
          <p:cNvGrpSpPr/>
          <p:nvPr/>
        </p:nvGrpSpPr>
        <p:grpSpPr>
          <a:xfrm>
            <a:off x="-25400" y="982606"/>
            <a:ext cx="4892788" cy="4892788"/>
            <a:chOff x="-165099" y="1638300"/>
            <a:chExt cx="4892788" cy="489278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394579C-6D8B-4E85-A88D-5A273D322944}"/>
                </a:ext>
              </a:extLst>
            </p:cNvPr>
            <p:cNvSpPr/>
            <p:nvPr userDrawn="1"/>
          </p:nvSpPr>
          <p:spPr>
            <a:xfrm>
              <a:off x="-165099" y="1638300"/>
              <a:ext cx="2441574" cy="48927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1FB72A7-6E6B-42B3-8A2C-AF6A655A455A}"/>
                </a:ext>
              </a:extLst>
            </p:cNvPr>
            <p:cNvSpPr/>
            <p:nvPr userDrawn="1"/>
          </p:nvSpPr>
          <p:spPr>
            <a:xfrm>
              <a:off x="-165099" y="1638300"/>
              <a:ext cx="4892788" cy="48927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6" descr="Иконки разминки — бесплатные SVG &amp; PNG изображения разминки — Noun Project">
            <a:extLst>
              <a:ext uri="{FF2B5EF4-FFF2-40B4-BE49-F238E27FC236}">
                <a16:creationId xmlns:a16="http://schemas.microsoft.com/office/drawing/2014/main" id="{7EBE9743-DCFB-DC44-C1AF-AF9626DD4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99500" l="10000" r="90000">
                        <a14:foregroundMark x1="51500" y1="25500" x2="51500" y2="25500"/>
                        <a14:foregroundMark x1="62000" y1="5500" x2="62000" y2="5500"/>
                        <a14:foregroundMark x1="59500" y1="2000" x2="59500" y2="2000"/>
                        <a14:foregroundMark x1="46500" y1="95500" x2="46500" y2="95500"/>
                        <a14:foregroundMark x1="65500" y1="98000" x2="65500" y2="98000"/>
                        <a14:foregroundMark x1="46000" y1="99500" x2="46000" y2="99500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58" y="2479409"/>
            <a:ext cx="1899182" cy="189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182EAD-390D-5EE7-66A3-58FBCAC86152}"/>
              </a:ext>
            </a:extLst>
          </p:cNvPr>
          <p:cNvSpPr txBox="1"/>
          <p:nvPr/>
        </p:nvSpPr>
        <p:spPr>
          <a:xfrm>
            <a:off x="579380" y="6245152"/>
            <a:ext cx="668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53FD12-5EFC-A98E-5928-5466043ACDD5}"/>
              </a:ext>
            </a:extLst>
          </p:cNvPr>
          <p:cNvSpPr txBox="1"/>
          <p:nvPr/>
        </p:nvSpPr>
        <p:spPr>
          <a:xfrm>
            <a:off x="8909823" y="148584"/>
            <a:ext cx="3094566" cy="323165"/>
          </a:xfrm>
          <a:prstGeom prst="rect">
            <a:avLst/>
          </a:prstGeom>
          <a:solidFill>
            <a:srgbClr val="EBF8F5"/>
          </a:solidFill>
        </p:spPr>
        <p:txBody>
          <a:bodyPr wrap="square" rtlCol="0">
            <a:spAutoFit/>
          </a:bodyPr>
          <a:lstStyle/>
          <a:p>
            <a:r>
              <a:rPr lang="ru-ru" sz="1500" b="1" spc="100" baseline="0" dirty="0">
                <a:solidFill>
                  <a:srgbClr val="00695E"/>
                </a:solidFill>
                <a:latin typeface="Ubuntu" panose="020B0504030602030204" pitchFamily="34" charset="0"/>
              </a:rPr>
              <a:t>СПОРТИВНОЕ ЛИДЕРСТВО</a:t>
            </a:r>
          </a:p>
        </p:txBody>
      </p:sp>
    </p:spTree>
    <p:extLst>
      <p:ext uri="{BB962C8B-B14F-4D97-AF65-F5344CB8AC3E}">
        <p14:creationId xmlns:p14="http://schemas.microsoft.com/office/powerpoint/2010/main" val="8527672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0C62E32B-3864-F667-DDB9-C7A09747B1EA}"/>
              </a:ext>
            </a:extLst>
          </p:cNvPr>
          <p:cNvSpPr/>
          <p:nvPr/>
        </p:nvSpPr>
        <p:spPr>
          <a:xfrm>
            <a:off x="10272279" y="285566"/>
            <a:ext cx="1528639" cy="1565435"/>
          </a:xfrm>
          <a:prstGeom prst="ellipse">
            <a:avLst/>
          </a:prstGeom>
          <a:solidFill>
            <a:srgbClr val="00695E"/>
          </a:solidFill>
          <a:ln>
            <a:solidFill>
              <a:srgbClr val="0069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Ваша очередь!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Проведение разминки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668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  <p:pic>
        <p:nvPicPr>
          <p:cNvPr id="10" name="Picture 6" descr="Иконки разминки — бесплатные SVG &amp; PNG изображения разминки — Noun Project">
            <a:extLst>
              <a:ext uri="{FF2B5EF4-FFF2-40B4-BE49-F238E27FC236}">
                <a16:creationId xmlns:a16="http://schemas.microsoft.com/office/drawing/2014/main" id="{03A620DD-5F99-9315-07E5-7088C5844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9500" l="10000" r="90000">
                        <a14:foregroundMark x1="51500" y1="25500" x2="51500" y2="25500"/>
                        <a14:foregroundMark x1="62000" y1="5500" x2="62000" y2="5500"/>
                        <a14:foregroundMark x1="59500" y1="2000" x2="59500" y2="2000"/>
                        <a14:foregroundMark x1="46500" y1="95500" x2="46500" y2="95500"/>
                        <a14:foregroundMark x1="65500" y1="98000" x2="65500" y2="98000"/>
                        <a14:foregroundMark x1="46000" y1="99500" x2="46000" y2="99500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236" y="673921"/>
            <a:ext cx="788724" cy="78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A26D51C-FA60-DA54-0D7C-7B0DF055774E}"/>
              </a:ext>
            </a:extLst>
          </p:cNvPr>
          <p:cNvSpPr txBox="1">
            <a:spLocks/>
          </p:cNvSpPr>
          <p:nvPr/>
        </p:nvSpPr>
        <p:spPr>
          <a:xfrm>
            <a:off x="628650" y="1919737"/>
            <a:ext cx="10411057" cy="385016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400" dirty="0"/>
              <a:t>Потренируемся! Выберите 4 </a:t>
            </a:r>
            <a:r>
              <a:rPr lang="ru-ru" sz="2400" b="1" dirty="0">
                <a:solidFill>
                  <a:srgbClr val="009A79"/>
                </a:solidFill>
              </a:rPr>
              <a:t>динамические растяжки </a:t>
            </a:r>
            <a:r>
              <a:rPr lang="ru-ru" sz="2400" dirty="0"/>
              <a:t>из этого списка: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 marL="342900" indent="-342900">
              <a:lnSpc>
                <a:spcPct val="90000"/>
              </a:lnSpc>
              <a:buFont typeface="Ubuntu Light" panose="020B0604020202020204" pitchFamily="34" charset="0"/>
              <a:buChar char="•"/>
            </a:pPr>
            <a:r>
              <a:rPr lang="ru-ru" sz="2400" dirty="0"/>
              <a:t>Бег на месте с подниманием колен</a:t>
            </a:r>
          </a:p>
          <a:p>
            <a:pPr marL="342900" indent="-342900">
              <a:lnSpc>
                <a:spcPct val="90000"/>
              </a:lnSpc>
              <a:buFont typeface="Ubuntu Light" panose="020B0604020202020204" pitchFamily="34" charset="0"/>
              <a:buChar char="•"/>
            </a:pPr>
            <a:r>
              <a:rPr lang="ru-ru" sz="2400" dirty="0"/>
              <a:t>Бег на месте с касанием пятками </a:t>
            </a:r>
            <a:br>
              <a:rPr lang="en-US" sz="2400" dirty="0"/>
            </a:br>
            <a:r>
              <a:rPr lang="ru-ru" sz="2400" dirty="0"/>
              <a:t>ягодиц</a:t>
            </a:r>
          </a:p>
          <a:p>
            <a:pPr marL="342900" indent="-342900">
              <a:lnSpc>
                <a:spcPct val="90000"/>
              </a:lnSpc>
              <a:buFont typeface="Ubuntu Light" panose="020B0604020202020204" pitchFamily="34" charset="0"/>
              <a:buChar char="•"/>
            </a:pPr>
            <a:r>
              <a:rPr lang="ru-ru" sz="2400" dirty="0"/>
              <a:t>Махи руками</a:t>
            </a:r>
          </a:p>
          <a:p>
            <a:pPr marL="342900" indent="-342900">
              <a:lnSpc>
                <a:spcPct val="90000"/>
              </a:lnSpc>
              <a:buFont typeface="Ubuntu Light" panose="020B0604020202020204" pitchFamily="34" charset="0"/>
              <a:buChar char="•"/>
            </a:pPr>
            <a:r>
              <a:rPr lang="ru-ru" sz="2400" dirty="0"/>
              <a:t>Круговые движения руками</a:t>
            </a:r>
          </a:p>
          <a:p>
            <a:pPr marL="342900" indent="-342900">
              <a:lnSpc>
                <a:spcPct val="90000"/>
              </a:lnSpc>
              <a:buFont typeface="Ubuntu Light" panose="020B0604020202020204" pitchFamily="34" charset="0"/>
              <a:buChar char="•"/>
            </a:pPr>
            <a:r>
              <a:rPr lang="ru-ru" sz="2400" dirty="0"/>
              <a:t>Приставные шаги</a:t>
            </a:r>
          </a:p>
          <a:p>
            <a:pPr marL="342900" indent="-342900">
              <a:lnSpc>
                <a:spcPct val="90000"/>
              </a:lnSpc>
              <a:buFont typeface="Ubuntu Light" panose="020B0604020202020204" pitchFamily="34" charset="0"/>
              <a:buChar char="•"/>
            </a:pPr>
            <a:r>
              <a:rPr lang="ru-ru" sz="2400" dirty="0"/>
              <a:t>«Открывание и закрывание ворот»</a:t>
            </a:r>
          </a:p>
          <a:p>
            <a:pPr marL="342900" indent="-342900">
              <a:lnSpc>
                <a:spcPct val="90000"/>
              </a:lnSpc>
              <a:buFont typeface="Ubuntu Light" panose="020B0604020202020204" pitchFamily="34" charset="0"/>
              <a:buChar char="•"/>
            </a:pPr>
            <a:r>
              <a:rPr lang="ru-ru" sz="2400" dirty="0"/>
              <a:t>Выпады вперед</a:t>
            </a:r>
          </a:p>
          <a:p>
            <a:pPr marL="342900" indent="-342900">
              <a:lnSpc>
                <a:spcPct val="90000"/>
              </a:lnSpc>
              <a:buFont typeface="Ubuntu Light" panose="020B0604020202020204" pitchFamily="34" charset="0"/>
              <a:buChar char="•"/>
            </a:pPr>
            <a:r>
              <a:rPr lang="ru-ru" sz="2400" dirty="0"/>
              <a:t>Ходьба на пятках и носках</a:t>
            </a:r>
          </a:p>
          <a:p>
            <a:pPr marL="342900" indent="-342900">
              <a:lnSpc>
                <a:spcPct val="90000"/>
              </a:lnSpc>
              <a:buFont typeface="Ubuntu Light" panose="020B0604020202020204" pitchFamily="34" charset="0"/>
              <a:buChar char="•"/>
            </a:pPr>
            <a:r>
              <a:rPr lang="ru-ru" sz="2400" dirty="0"/>
              <a:t>Высокие удары ногами при ходьбе</a:t>
            </a:r>
            <a:endParaRPr lang="en-US" sz="2400" dirty="0"/>
          </a:p>
        </p:txBody>
      </p:sp>
      <p:pic>
        <p:nvPicPr>
          <p:cNvPr id="7" name="Picture 6" descr="Группа людей в спортзале&#10;&#10;Описание создается автоматически со средней достоверностью">
            <a:extLst>
              <a:ext uri="{FF2B5EF4-FFF2-40B4-BE49-F238E27FC236}">
                <a16:creationId xmlns:a16="http://schemas.microsoft.com/office/drawing/2014/main" id="{D6E2B985-A953-36A2-1455-ACAFC2ED1B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62" y="2500762"/>
            <a:ext cx="514298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068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0C62E32B-3864-F667-DDB9-C7A09747B1EA}"/>
              </a:ext>
            </a:extLst>
          </p:cNvPr>
          <p:cNvSpPr/>
          <p:nvPr/>
        </p:nvSpPr>
        <p:spPr>
          <a:xfrm>
            <a:off x="10272279" y="285566"/>
            <a:ext cx="1528639" cy="1565435"/>
          </a:xfrm>
          <a:prstGeom prst="ellipse">
            <a:avLst/>
          </a:prstGeom>
          <a:solidFill>
            <a:srgbClr val="00695E"/>
          </a:solidFill>
          <a:ln>
            <a:solidFill>
              <a:srgbClr val="0069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Пример разминки: Баскетбол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Проведение разминки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668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  <p:pic>
        <p:nvPicPr>
          <p:cNvPr id="10" name="Picture 6" descr="Иконки разминки — бесплатные SVG &amp; PNG изображения разминки — Noun Project">
            <a:extLst>
              <a:ext uri="{FF2B5EF4-FFF2-40B4-BE49-F238E27FC236}">
                <a16:creationId xmlns:a16="http://schemas.microsoft.com/office/drawing/2014/main" id="{03A620DD-5F99-9315-07E5-7088C5844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9500" l="10000" r="90000">
                        <a14:foregroundMark x1="51500" y1="25500" x2="51500" y2="25500"/>
                        <a14:foregroundMark x1="62000" y1="5500" x2="62000" y2="5500"/>
                        <a14:foregroundMark x1="59500" y1="2000" x2="59500" y2="2000"/>
                        <a14:foregroundMark x1="46500" y1="95500" x2="46500" y2="95500"/>
                        <a14:foregroundMark x1="65500" y1="98000" x2="65500" y2="98000"/>
                        <a14:foregroundMark x1="46000" y1="99500" x2="46000" y2="99500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236" y="673921"/>
            <a:ext cx="788724" cy="78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038B4677-83BB-9B76-195A-29BFAE6278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384606"/>
              </p:ext>
            </p:extLst>
          </p:nvPr>
        </p:nvGraphicFramePr>
        <p:xfrm>
          <a:off x="722163" y="2798682"/>
          <a:ext cx="10377488" cy="3108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188744">
                  <a:extLst>
                    <a:ext uri="{9D8B030D-6E8A-4147-A177-3AD203B41FA5}">
                      <a16:colId xmlns:a16="http://schemas.microsoft.com/office/drawing/2014/main" val="1381919411"/>
                    </a:ext>
                  </a:extLst>
                </a:gridCol>
                <a:gridCol w="5188744">
                  <a:extLst>
                    <a:ext uri="{9D8B030D-6E8A-4147-A177-3AD203B41FA5}">
                      <a16:colId xmlns:a16="http://schemas.microsoft.com/office/drawing/2014/main" val="2583732506"/>
                    </a:ext>
                  </a:extLst>
                </a:gridCol>
              </a:tblGrid>
              <a:tr h="36319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Аэробные упражнения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Динамическая растяжка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956183"/>
                  </a:ext>
                </a:extLst>
              </a:tr>
              <a:tr h="2507545">
                <a:tc>
                  <a:txBody>
                    <a:bodyPr/>
                    <a:lstStyle/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Бег трусцой или быстрая ходьба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Бег на месте с подниманием колен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Бег на месте с касанием пятками ягодиц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Прыжки «ноги вместе, ноги врозь»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Выпады вперед — на ходу или на месте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Приставные шаги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Круговые движения руками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Махи руками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Прыжки с поворотом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289933"/>
                  </a:ext>
                </a:extLst>
              </a:tr>
            </a:tbl>
          </a:graphicData>
        </a:graphic>
      </p:graphicFrame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310294C-9D3D-C2A5-AB08-460DF1318E8B}"/>
              </a:ext>
            </a:extLst>
          </p:cNvPr>
          <p:cNvSpPr txBox="1">
            <a:spLocks/>
          </p:cNvSpPr>
          <p:nvPr/>
        </p:nvSpPr>
        <p:spPr>
          <a:xfrm>
            <a:off x="860499" y="5043960"/>
            <a:ext cx="10609338" cy="94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4767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0C62E32B-3864-F667-DDB9-C7A09747B1EA}"/>
              </a:ext>
            </a:extLst>
          </p:cNvPr>
          <p:cNvSpPr/>
          <p:nvPr/>
        </p:nvSpPr>
        <p:spPr>
          <a:xfrm>
            <a:off x="10272279" y="285566"/>
            <a:ext cx="1528639" cy="1565435"/>
          </a:xfrm>
          <a:prstGeom prst="ellipse">
            <a:avLst/>
          </a:prstGeom>
          <a:solidFill>
            <a:srgbClr val="00695E"/>
          </a:solidFill>
          <a:ln>
            <a:solidFill>
              <a:srgbClr val="0069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Ваша очередь!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Проведение заминок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668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  <p:pic>
        <p:nvPicPr>
          <p:cNvPr id="10" name="Picture 6" descr="Иконки разминки — бесплатные SVG &amp; PNG изображения разминки — Noun Project">
            <a:extLst>
              <a:ext uri="{FF2B5EF4-FFF2-40B4-BE49-F238E27FC236}">
                <a16:creationId xmlns:a16="http://schemas.microsoft.com/office/drawing/2014/main" id="{03A620DD-5F99-9315-07E5-7088C5844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9500" l="10000" r="90000">
                        <a14:foregroundMark x1="51500" y1="25500" x2="51500" y2="25500"/>
                        <a14:foregroundMark x1="62000" y1="5500" x2="62000" y2="5500"/>
                        <a14:foregroundMark x1="59500" y1="2000" x2="59500" y2="2000"/>
                        <a14:foregroundMark x1="46500" y1="95500" x2="46500" y2="95500"/>
                        <a14:foregroundMark x1="65500" y1="98000" x2="65500" y2="98000"/>
                        <a14:foregroundMark x1="46000" y1="99500" x2="46000" y2="99500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236" y="673921"/>
            <a:ext cx="788724" cy="78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A26D51C-FA60-DA54-0D7C-7B0DF055774E}"/>
              </a:ext>
            </a:extLst>
          </p:cNvPr>
          <p:cNvSpPr txBox="1">
            <a:spLocks/>
          </p:cNvSpPr>
          <p:nvPr/>
        </p:nvSpPr>
        <p:spPr>
          <a:xfrm>
            <a:off x="628650" y="1919737"/>
            <a:ext cx="9496657" cy="4195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300" dirty="0"/>
              <a:t>Потренируемся! Выберите 4 </a:t>
            </a:r>
            <a:r>
              <a:rPr lang="ru-ru" sz="2300" b="1" dirty="0">
                <a:solidFill>
                  <a:srgbClr val="009A79"/>
                </a:solidFill>
              </a:rPr>
              <a:t>статические растяжки </a:t>
            </a:r>
            <a:r>
              <a:rPr lang="ru-ru" sz="2300" dirty="0"/>
              <a:t>из этого списка:</a:t>
            </a:r>
          </a:p>
          <a:p>
            <a:pPr>
              <a:lnSpc>
                <a:spcPct val="90000"/>
              </a:lnSpc>
            </a:pPr>
            <a:endParaRPr lang="en-US" sz="2300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ru-ru" sz="2300" dirty="0"/>
              <a:t>Растяжка верхней части спины с ее </a:t>
            </a:r>
            <a:br>
              <a:rPr lang="en-US" sz="2300" dirty="0"/>
            </a:br>
            <a:r>
              <a:rPr lang="ru-ru" sz="2300" dirty="0"/>
              <a:t>округлением</a:t>
            </a:r>
          </a:p>
          <a:p>
            <a:pPr marL="285750" indent="-285750">
              <a:lnSpc>
                <a:spcPct val="90000"/>
              </a:lnSpc>
              <a:buFont typeface="Ubuntu Light" panose="020B0604020202020204" pitchFamily="34" charset="0"/>
              <a:buChar char="•"/>
            </a:pPr>
            <a:r>
              <a:rPr lang="ru-ru" sz="2300" dirty="0"/>
              <a:t>Растяжка четырехглавых мышц стоя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ru-ru" sz="2300" dirty="0"/>
              <a:t>Растяжка подколенных сухожилий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 typeface="Ubuntu Light" panose="020B0604020202020204" pitchFamily="34" charset="0"/>
              <a:buChar char="•"/>
              <a:tabLst/>
              <a:defRPr/>
            </a:pPr>
            <a:r>
              <a:rPr lang="ru-ru" sz="2300" dirty="0"/>
              <a:t>Растяжка икр</a:t>
            </a:r>
          </a:p>
          <a:p>
            <a:pPr marL="285750" indent="-285750">
              <a:lnSpc>
                <a:spcPct val="90000"/>
              </a:lnSpc>
              <a:buFont typeface="Ubuntu Light" panose="020B0604020202020204" pitchFamily="34" charset="0"/>
              <a:buChar char="•"/>
            </a:pPr>
            <a:r>
              <a:rPr lang="ru-ru" sz="2300" dirty="0"/>
              <a:t>Растяжка мышц бедра на коленях</a:t>
            </a:r>
          </a:p>
          <a:p>
            <a:pPr marL="285750" indent="-285750">
              <a:lnSpc>
                <a:spcPct val="90000"/>
              </a:lnSpc>
              <a:buFont typeface="Ubuntu Light" panose="020B0604020202020204" pitchFamily="34" charset="0"/>
              <a:buChar char="•"/>
            </a:pPr>
            <a:r>
              <a:rPr lang="ru-ru" sz="2300" dirty="0"/>
              <a:t>Растяжка с вращением </a:t>
            </a:r>
            <a:br>
              <a:rPr lang="en-US" sz="2300" dirty="0"/>
            </a:br>
            <a:r>
              <a:rPr lang="ru-ru" sz="2300" dirty="0"/>
              <a:t>в положении сидя</a:t>
            </a:r>
          </a:p>
          <a:p>
            <a:pPr marL="285750" indent="-285750">
              <a:lnSpc>
                <a:spcPct val="90000"/>
              </a:lnSpc>
              <a:buFont typeface="Ubuntu Light" panose="020B0604020202020204" pitchFamily="34" charset="0"/>
              <a:buChar char="•"/>
            </a:pPr>
            <a:r>
              <a:rPr lang="ru-ru" sz="2300" dirty="0"/>
              <a:t>Растяжка плеча крест-накрест</a:t>
            </a:r>
          </a:p>
          <a:p>
            <a:pPr marL="285750" indent="-285750">
              <a:lnSpc>
                <a:spcPct val="90000"/>
              </a:lnSpc>
              <a:buFont typeface="Ubuntu Light" panose="020B0604020202020204" pitchFamily="34" charset="0"/>
              <a:buChar char="•"/>
            </a:pPr>
            <a:r>
              <a:rPr lang="ru-ru" sz="2300" dirty="0"/>
              <a:t>Сгибание и разгибание запястья</a:t>
            </a:r>
          </a:p>
          <a:p>
            <a:pPr marL="285750" indent="-285750">
              <a:lnSpc>
                <a:spcPct val="90000"/>
              </a:lnSpc>
              <a:buFont typeface="Ubuntu Light" panose="020B0604020202020204" pitchFamily="34" charset="0"/>
              <a:buChar char="•"/>
            </a:pPr>
            <a:r>
              <a:rPr lang="ru-ru" sz="2300" dirty="0"/>
              <a:t>Растяжка трехглавых мышц</a:t>
            </a:r>
            <a:endParaRPr lang="en-US" sz="2300" dirty="0"/>
          </a:p>
        </p:txBody>
      </p:sp>
      <p:pic>
        <p:nvPicPr>
          <p:cNvPr id="5" name="Picture 4" descr="Группа людей в спортзале&#10;&#10;Описание создается автоматически с низкой достоверностью">
            <a:extLst>
              <a:ext uri="{FF2B5EF4-FFF2-40B4-BE49-F238E27FC236}">
                <a16:creationId xmlns:a16="http://schemas.microsoft.com/office/drawing/2014/main" id="{B9FC02C0-029F-568F-1E60-F7FA615A67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909" y="2682642"/>
            <a:ext cx="5148308" cy="343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222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0C62E32B-3864-F667-DDB9-C7A09747B1EA}"/>
              </a:ext>
            </a:extLst>
          </p:cNvPr>
          <p:cNvSpPr/>
          <p:nvPr/>
        </p:nvSpPr>
        <p:spPr>
          <a:xfrm>
            <a:off x="10272279" y="285566"/>
            <a:ext cx="1528639" cy="1565435"/>
          </a:xfrm>
          <a:prstGeom prst="ellipse">
            <a:avLst/>
          </a:prstGeom>
          <a:solidFill>
            <a:srgbClr val="00695E"/>
          </a:solidFill>
          <a:ln>
            <a:solidFill>
              <a:srgbClr val="0069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Пример заминки: Баскетбол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Проведение заминок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668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  <p:pic>
        <p:nvPicPr>
          <p:cNvPr id="10" name="Picture 6" descr="Иконки разминки — бесплатные SVG &amp; PNG изображения разминки — Noun Project">
            <a:extLst>
              <a:ext uri="{FF2B5EF4-FFF2-40B4-BE49-F238E27FC236}">
                <a16:creationId xmlns:a16="http://schemas.microsoft.com/office/drawing/2014/main" id="{03A620DD-5F99-9315-07E5-7088C5844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9500" l="10000" r="90000">
                        <a14:foregroundMark x1="51500" y1="25500" x2="51500" y2="25500"/>
                        <a14:foregroundMark x1="62000" y1="5500" x2="62000" y2="5500"/>
                        <a14:foregroundMark x1="59500" y1="2000" x2="59500" y2="2000"/>
                        <a14:foregroundMark x1="46500" y1="95500" x2="46500" y2="95500"/>
                        <a14:foregroundMark x1="65500" y1="98000" x2="65500" y2="98000"/>
                        <a14:foregroundMark x1="46000" y1="99500" x2="46000" y2="99500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236" y="673921"/>
            <a:ext cx="788724" cy="78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038B4677-83BB-9B76-195A-29BFAE6278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186432"/>
              </p:ext>
            </p:extLst>
          </p:nvPr>
        </p:nvGraphicFramePr>
        <p:xfrm>
          <a:off x="1260727" y="2656644"/>
          <a:ext cx="9801283" cy="3108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45826">
                  <a:extLst>
                    <a:ext uri="{9D8B030D-6E8A-4147-A177-3AD203B41FA5}">
                      <a16:colId xmlns:a16="http://schemas.microsoft.com/office/drawing/2014/main" val="720203116"/>
                    </a:ext>
                  </a:extLst>
                </a:gridCol>
                <a:gridCol w="5355457">
                  <a:extLst>
                    <a:ext uri="{9D8B030D-6E8A-4147-A177-3AD203B41FA5}">
                      <a16:colId xmlns:a16="http://schemas.microsoft.com/office/drawing/2014/main" val="1381919411"/>
                    </a:ext>
                  </a:extLst>
                </a:gridCol>
              </a:tblGrid>
              <a:tr h="36319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Легкая аэробная активность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Статическая растяжка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956183"/>
                  </a:ext>
                </a:extLst>
              </a:tr>
              <a:tr h="2507545">
                <a:tc>
                  <a:txBody>
                    <a:bodyPr/>
                    <a:lstStyle/>
                    <a:p>
                      <a:pPr marL="342900" indent="-34290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Медленная пробежка или прогулка по корту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Растяжка четырехглавых </a:t>
                      </a:r>
                      <a:br>
                        <a:rPr lang="en-US" sz="2400" dirty="0"/>
                      </a:br>
                      <a:r>
                        <a:rPr lang="ru-ru" sz="2400" dirty="0"/>
                        <a:t>мышц стоя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Растяжка мышц бедра на коленях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Растяжка икр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Растяжка типа «бабочка»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Растяжка плеча крест-накрест</a:t>
                      </a:r>
                    </a:p>
                    <a:p>
                      <a:pPr marL="0" indent="0">
                        <a:buFont typeface="Ubuntu Light" panose="020B0604020202020204" pitchFamily="34" charset="0"/>
                        <a:buNone/>
                      </a:pP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289933"/>
                  </a:ext>
                </a:extLst>
              </a:tr>
            </a:tbl>
          </a:graphicData>
        </a:graphic>
      </p:graphicFrame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310294C-9D3D-C2A5-AB08-460DF1318E8B}"/>
              </a:ext>
            </a:extLst>
          </p:cNvPr>
          <p:cNvSpPr txBox="1">
            <a:spLocks/>
          </p:cNvSpPr>
          <p:nvPr/>
        </p:nvSpPr>
        <p:spPr>
          <a:xfrm>
            <a:off x="860499" y="5043960"/>
            <a:ext cx="10609338" cy="94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1425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0C62E32B-3864-F667-DDB9-C7A09747B1EA}"/>
              </a:ext>
            </a:extLst>
          </p:cNvPr>
          <p:cNvSpPr/>
          <p:nvPr/>
        </p:nvSpPr>
        <p:spPr>
          <a:xfrm>
            <a:off x="10272279" y="285566"/>
            <a:ext cx="1528639" cy="1565435"/>
          </a:xfrm>
          <a:prstGeom prst="ellipse">
            <a:avLst/>
          </a:prstGeom>
          <a:solidFill>
            <a:srgbClr val="00695E"/>
          </a:solidFill>
          <a:ln>
            <a:solidFill>
              <a:srgbClr val="0069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Советы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Проведение разминки и заминки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668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  <p:pic>
        <p:nvPicPr>
          <p:cNvPr id="10" name="Picture 6" descr="Иконки разминки — бесплатные SVG &amp; PNG изображения разминки — Noun Project">
            <a:extLst>
              <a:ext uri="{FF2B5EF4-FFF2-40B4-BE49-F238E27FC236}">
                <a16:creationId xmlns:a16="http://schemas.microsoft.com/office/drawing/2014/main" id="{03A620DD-5F99-9315-07E5-7088C5844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9500" l="10000" r="90000">
                        <a14:foregroundMark x1="51500" y1="25500" x2="51500" y2="25500"/>
                        <a14:foregroundMark x1="62000" y1="5500" x2="62000" y2="5500"/>
                        <a14:foregroundMark x1="59500" y1="2000" x2="59500" y2="2000"/>
                        <a14:foregroundMark x1="46500" y1="95500" x2="46500" y2="95500"/>
                        <a14:foregroundMark x1="65500" y1="98000" x2="65500" y2="98000"/>
                        <a14:foregroundMark x1="46000" y1="99500" x2="46000" y2="99500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236" y="673921"/>
            <a:ext cx="788724" cy="78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55913BC-E736-6F00-9980-E8A867C46D02}"/>
              </a:ext>
            </a:extLst>
          </p:cNvPr>
          <p:cNvSpPr txBox="1">
            <a:spLocks/>
          </p:cNvSpPr>
          <p:nvPr/>
        </p:nvSpPr>
        <p:spPr>
          <a:xfrm>
            <a:off x="628650" y="1989975"/>
            <a:ext cx="11172268" cy="3792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sz="2400" dirty="0"/>
              <a:t>Следуйте стандартному набору упражнений для разминки и заминки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sz="2400" dirty="0"/>
              <a:t>Излучайте уверенность! Говорите громко и ясно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sz="2400" dirty="0"/>
              <a:t>Поощряйте всех своих товарищей по команде присоединяться к участию</a:t>
            </a:r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sz="2400" dirty="0"/>
              <a:t>Обеспечьте достаточно свободного места для безопасного </a:t>
            </a:r>
            <a:br>
              <a:rPr lang="en-US" sz="2400" dirty="0"/>
            </a:br>
            <a:r>
              <a:rPr lang="ru-ru" sz="2400" dirty="0"/>
              <a:t>и эффективного выполнения упражнений</a:t>
            </a:r>
          </a:p>
          <a:p>
            <a:pPr marL="1143000" lvl="1" indent="-457200">
              <a:lnSpc>
                <a:spcPct val="100000"/>
              </a:lnSpc>
            </a:pPr>
            <a:r>
              <a:rPr lang="ru-ru" sz="2000" dirty="0"/>
              <a:t>Наблюдайте, правильно ли ваши товарищи по команде выполняют упражнения, </a:t>
            </a:r>
            <a:br>
              <a:rPr lang="en-US" sz="2000" dirty="0"/>
            </a:br>
            <a:r>
              <a:rPr lang="ru-ru" sz="2000" dirty="0"/>
              <a:t>и помогайте им, если у них это не получается</a:t>
            </a:r>
          </a:p>
        </p:txBody>
      </p:sp>
    </p:spTree>
    <p:extLst>
      <p:ext uri="{BB962C8B-B14F-4D97-AF65-F5344CB8AC3E}">
        <p14:creationId xmlns:p14="http://schemas.microsoft.com/office/powerpoint/2010/main" val="13479913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869F9B-06D4-4831-A164-13054371F0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4400" b="1" dirty="0">
                <a:solidFill>
                  <a:srgbClr val="00695E"/>
                </a:solidFill>
              </a:rPr>
              <a:t>Общение со своим тренером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CDEAA2A-7348-4F78-AEE4-AD0C292592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Потренируемся!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0AFD7E-D39D-49A2-8FD5-1BC9F5219A97}"/>
              </a:ext>
            </a:extLst>
          </p:cNvPr>
          <p:cNvGrpSpPr/>
          <p:nvPr/>
        </p:nvGrpSpPr>
        <p:grpSpPr>
          <a:xfrm>
            <a:off x="-25400" y="982606"/>
            <a:ext cx="4892788" cy="4892788"/>
            <a:chOff x="-165099" y="1638300"/>
            <a:chExt cx="4892788" cy="489278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394579C-6D8B-4E85-A88D-5A273D322944}"/>
                </a:ext>
              </a:extLst>
            </p:cNvPr>
            <p:cNvSpPr/>
            <p:nvPr userDrawn="1"/>
          </p:nvSpPr>
          <p:spPr>
            <a:xfrm>
              <a:off x="-165099" y="1638300"/>
              <a:ext cx="2441574" cy="48927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1FB72A7-6E6B-42B3-8A2C-AF6A655A455A}"/>
                </a:ext>
              </a:extLst>
            </p:cNvPr>
            <p:cNvSpPr/>
            <p:nvPr userDrawn="1"/>
          </p:nvSpPr>
          <p:spPr>
            <a:xfrm>
              <a:off x="-165099" y="1638300"/>
              <a:ext cx="4892788" cy="48927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9182EAD-390D-5EE7-66A3-58FBCAC86152}"/>
              </a:ext>
            </a:extLst>
          </p:cNvPr>
          <p:cNvSpPr txBox="1"/>
          <p:nvPr/>
        </p:nvSpPr>
        <p:spPr>
          <a:xfrm>
            <a:off x="579380" y="6245152"/>
            <a:ext cx="668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  <p:pic>
        <p:nvPicPr>
          <p:cNvPr id="22" name="Graphic 21" descr="Чат со сплошной заливкой">
            <a:extLst>
              <a:ext uri="{FF2B5EF4-FFF2-40B4-BE49-F238E27FC236}">
                <a16:creationId xmlns:a16="http://schemas.microsoft.com/office/drawing/2014/main" id="{C859F281-9345-3BE6-3C4B-A1321BA8C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5387" y="2461417"/>
            <a:ext cx="1935166" cy="19351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2A8B3F-DE59-3E7B-B01A-C0FAD5E618E3}"/>
              </a:ext>
            </a:extLst>
          </p:cNvPr>
          <p:cNvSpPr txBox="1"/>
          <p:nvPr/>
        </p:nvSpPr>
        <p:spPr>
          <a:xfrm>
            <a:off x="8909823" y="148584"/>
            <a:ext cx="3094566" cy="323165"/>
          </a:xfrm>
          <a:prstGeom prst="rect">
            <a:avLst/>
          </a:prstGeom>
          <a:solidFill>
            <a:srgbClr val="EBF8F5"/>
          </a:solidFill>
        </p:spPr>
        <p:txBody>
          <a:bodyPr wrap="square" rtlCol="0">
            <a:spAutoFit/>
          </a:bodyPr>
          <a:lstStyle/>
          <a:p>
            <a:r>
              <a:rPr lang="ru-ru" sz="1500" b="1" spc="100" baseline="0" dirty="0">
                <a:solidFill>
                  <a:srgbClr val="00695E"/>
                </a:solidFill>
                <a:latin typeface="Ubuntu" panose="020B0504030602030204" pitchFamily="34" charset="0"/>
              </a:rPr>
              <a:t>СПОРТИВНОЕ ЛИДЕРСТВО</a:t>
            </a:r>
          </a:p>
        </p:txBody>
      </p:sp>
    </p:spTree>
    <p:extLst>
      <p:ext uri="{BB962C8B-B14F-4D97-AF65-F5344CB8AC3E}">
        <p14:creationId xmlns:p14="http://schemas.microsoft.com/office/powerpoint/2010/main" val="31426049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0C62E32B-3864-F667-DDB9-C7A09747B1EA}"/>
              </a:ext>
            </a:extLst>
          </p:cNvPr>
          <p:cNvSpPr/>
          <p:nvPr/>
        </p:nvSpPr>
        <p:spPr>
          <a:xfrm>
            <a:off x="10272279" y="285566"/>
            <a:ext cx="1528639" cy="1565435"/>
          </a:xfrm>
          <a:prstGeom prst="ellipse">
            <a:avLst/>
          </a:prstGeom>
          <a:solidFill>
            <a:srgbClr val="00695E"/>
          </a:solidFill>
          <a:ln>
            <a:solidFill>
              <a:srgbClr val="0069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«Я — капитан по фитнесу»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Общение со своим тренером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668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55913BC-E736-6F00-9980-E8A867C46D02}"/>
              </a:ext>
            </a:extLst>
          </p:cNvPr>
          <p:cNvSpPr txBox="1">
            <a:spLocks/>
          </p:cNvSpPr>
          <p:nvPr/>
        </p:nvSpPr>
        <p:spPr>
          <a:xfrm>
            <a:off x="628650" y="2246451"/>
            <a:ext cx="10983970" cy="2637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Ubuntu Light" panose="020B0604020202020204" pitchFamily="34" charset="0"/>
              <a:buChar char="•"/>
            </a:pPr>
            <a:r>
              <a:rPr lang="ru-ru" dirty="0"/>
              <a:t>«Я в вашей команде, и я — капитан по фитнесу. Я прошел (прошла) курс обучения «Капитан по фитнесу» и могу проводить разминки и заминки, а также делиться советами по здоровому образу жизни. Можно ли выделить немного времени в начале и конце тренировки для таких занятий?»</a:t>
            </a:r>
          </a:p>
        </p:txBody>
      </p:sp>
      <p:pic>
        <p:nvPicPr>
          <p:cNvPr id="8" name="Graphic 7" descr="Чат со сплошной заливкой">
            <a:extLst>
              <a:ext uri="{FF2B5EF4-FFF2-40B4-BE49-F238E27FC236}">
                <a16:creationId xmlns:a16="http://schemas.microsoft.com/office/drawing/2014/main" id="{16316843-8DE8-2B1E-EBB6-29C0E7831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6959" y="681657"/>
            <a:ext cx="812878" cy="81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150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0C62E32B-3864-F667-DDB9-C7A09747B1EA}"/>
              </a:ext>
            </a:extLst>
          </p:cNvPr>
          <p:cNvSpPr/>
          <p:nvPr/>
        </p:nvSpPr>
        <p:spPr>
          <a:xfrm>
            <a:off x="10272279" y="285566"/>
            <a:ext cx="1528639" cy="1565435"/>
          </a:xfrm>
          <a:prstGeom prst="ellipse">
            <a:avLst/>
          </a:prstGeom>
          <a:solidFill>
            <a:srgbClr val="00695E"/>
          </a:solidFill>
          <a:ln>
            <a:solidFill>
              <a:srgbClr val="0069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DC18D0-7956-42B6-A937-B652CF81B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07071"/>
            <a:ext cx="9610725" cy="581025"/>
          </a:xfrm>
        </p:spPr>
        <p:txBody>
          <a:bodyPr/>
          <a:lstStyle/>
          <a:p>
            <a:r>
              <a:rPr lang="ru-ru" dirty="0"/>
              <a:t>Советы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67515-6658-43C7-B401-521801069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088096"/>
            <a:ext cx="9591675" cy="581025"/>
          </a:xfrm>
        </p:spPr>
        <p:txBody>
          <a:bodyPr>
            <a:normAutofit/>
          </a:bodyPr>
          <a:lstStyle/>
          <a:p>
            <a:r>
              <a:rPr lang="ru-ru" dirty="0"/>
              <a:t>Общение со своим тренером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DF55C-7A77-B934-85B7-A0CB5C0D19F9}"/>
              </a:ext>
            </a:extLst>
          </p:cNvPr>
          <p:cNvSpPr txBox="1"/>
          <p:nvPr/>
        </p:nvSpPr>
        <p:spPr>
          <a:xfrm>
            <a:off x="579380" y="6245152"/>
            <a:ext cx="668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 | УРОК 2: ПРОВЕДЕНИЕ РАЗМИНКИ И ЗАМИНКИ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55913BC-E736-6F00-9980-E8A867C46D02}"/>
              </a:ext>
            </a:extLst>
          </p:cNvPr>
          <p:cNvSpPr txBox="1">
            <a:spLocks/>
          </p:cNvSpPr>
          <p:nvPr/>
        </p:nvSpPr>
        <p:spPr>
          <a:xfrm>
            <a:off x="628650" y="2023428"/>
            <a:ext cx="10841187" cy="3929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Ubuntu Light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buntu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90000"/>
              </a:lnSpc>
              <a:buFont typeface="Ubuntu Light" panose="020B0604020202020204" pitchFamily="34" charset="0"/>
              <a:buChar char="•"/>
            </a:pPr>
            <a:r>
              <a:rPr lang="ru-ru" sz="3000" dirty="0"/>
              <a:t>Перед своей первой тренировкой поговорите со своим тренером и опишите ему преимущества разминки </a:t>
            </a:r>
            <a:br>
              <a:rPr lang="en-US" sz="3000" dirty="0"/>
            </a:br>
            <a:r>
              <a:rPr lang="ru-ru" sz="3000" dirty="0"/>
              <a:t>и заминки</a:t>
            </a:r>
          </a:p>
          <a:p>
            <a:pPr marL="457200" indent="-457200">
              <a:lnSpc>
                <a:spcPct val="90000"/>
              </a:lnSpc>
              <a:buFont typeface="Ubuntu Light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lnSpc>
                <a:spcPct val="90000"/>
              </a:lnSpc>
              <a:buFont typeface="Ubuntu Light" panose="020B0604020202020204" pitchFamily="34" charset="0"/>
              <a:buChar char="•"/>
            </a:pPr>
            <a:r>
              <a:rPr lang="ru-ru" sz="3000" dirty="0"/>
              <a:t>Объясните ему, почему атлетам важно быть здоровыми </a:t>
            </a:r>
            <a:br>
              <a:rPr lang="en-US" sz="3000" dirty="0"/>
            </a:br>
            <a:r>
              <a:rPr lang="ru-ru" sz="3000" dirty="0"/>
              <a:t>и находиться в хорошей физической форме</a:t>
            </a:r>
          </a:p>
          <a:p>
            <a:pPr marL="457200" indent="-457200">
              <a:lnSpc>
                <a:spcPct val="90000"/>
              </a:lnSpc>
              <a:buFont typeface="Ubuntu Light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lnSpc>
                <a:spcPct val="90000"/>
              </a:lnSpc>
              <a:buFont typeface="Ubuntu Light" panose="020B0604020202020204" pitchFamily="34" charset="0"/>
              <a:buChar char="•"/>
            </a:pPr>
            <a:r>
              <a:rPr lang="ru-ru" sz="3000" b="1" dirty="0">
                <a:solidFill>
                  <a:srgbClr val="179984"/>
                </a:solidFill>
              </a:rPr>
              <a:t>Расскажите своему тренеру, почему для вас важно </a:t>
            </a:r>
            <a:br>
              <a:rPr lang="en-US" sz="3000" b="1" dirty="0">
                <a:solidFill>
                  <a:srgbClr val="179984"/>
                </a:solidFill>
              </a:rPr>
            </a:br>
            <a:r>
              <a:rPr lang="ru-ru" sz="3000" b="1" dirty="0">
                <a:solidFill>
                  <a:srgbClr val="179984"/>
                </a:solidFill>
              </a:rPr>
              <a:t>быть капитаном по фитнесу!</a:t>
            </a:r>
          </a:p>
        </p:txBody>
      </p:sp>
      <p:pic>
        <p:nvPicPr>
          <p:cNvPr id="8" name="Graphic 7" descr="Чат со сплошной заливкой">
            <a:extLst>
              <a:ext uri="{FF2B5EF4-FFF2-40B4-BE49-F238E27FC236}">
                <a16:creationId xmlns:a16="http://schemas.microsoft.com/office/drawing/2014/main" id="{16316843-8DE8-2B1E-EBB6-29C0E7831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6959" y="681657"/>
            <a:ext cx="812878" cy="81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86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0ABADE-B9D8-4724-82E7-04A5D993D6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Роль тренера и роль капитана по фитнесу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571CBF-E387-437E-8EAD-89FFC7BFB12C}"/>
              </a:ext>
            </a:extLst>
          </p:cNvPr>
          <p:cNvSpPr txBox="1"/>
          <p:nvPr/>
        </p:nvSpPr>
        <p:spPr>
          <a:xfrm>
            <a:off x="628650" y="6212973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857B4FB9-FBEB-CA87-9616-1D42618E6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566985"/>
              </p:ext>
            </p:extLst>
          </p:nvPr>
        </p:nvGraphicFramePr>
        <p:xfrm>
          <a:off x="930702" y="2713930"/>
          <a:ext cx="10700020" cy="3002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090957">
                  <a:extLst>
                    <a:ext uri="{9D8B030D-6E8A-4147-A177-3AD203B41FA5}">
                      <a16:colId xmlns:a16="http://schemas.microsoft.com/office/drawing/2014/main" val="1381919411"/>
                    </a:ext>
                  </a:extLst>
                </a:gridCol>
                <a:gridCol w="5609063">
                  <a:extLst>
                    <a:ext uri="{9D8B030D-6E8A-4147-A177-3AD203B41FA5}">
                      <a16:colId xmlns:a16="http://schemas.microsoft.com/office/drawing/2014/main" val="2583732506"/>
                    </a:ext>
                  </a:extLst>
                </a:gridCol>
              </a:tblGrid>
              <a:tr h="37902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Тренер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Капитан по фитнесу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956183"/>
                  </a:ext>
                </a:extLst>
              </a:tr>
              <a:tr h="1942523">
                <a:tc>
                  <a:txBody>
                    <a:bodyPr/>
                    <a:lstStyle/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300" dirty="0"/>
                        <a:t>Является лидером на каждой тренировке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300" dirty="0"/>
                        <a:t>Определяет порядок проведения тренировок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300" dirty="0"/>
                        <a:t>Развивает спортивные навыки </a:t>
                      </a:r>
                      <a:br>
                        <a:rPr lang="en-US" sz="2300" dirty="0"/>
                      </a:br>
                      <a:r>
                        <a:rPr lang="ru-ru" sz="2300" dirty="0"/>
                        <a:t>и тренирует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300" dirty="0"/>
                        <a:t>Решает проблемы и вызовы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300" dirty="0"/>
                        <a:t>Помогает проводить разминку </a:t>
                      </a:r>
                      <a:br>
                        <a:rPr lang="en-US" sz="2300" dirty="0"/>
                      </a:br>
                      <a:r>
                        <a:rPr lang="ru-ru" sz="2300" dirty="0"/>
                        <a:t>и заминку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300" dirty="0"/>
                        <a:t>Образец для подражания для своих товарищей по команде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r>
                        <a:rPr lang="ru-ru" sz="2300" dirty="0"/>
                        <a:t>Делится советом о здоровом образе жизни на каждой тренировке</a:t>
                      </a:r>
                    </a:p>
                    <a:p>
                      <a:pPr marL="285750" indent="-285750">
                        <a:buFont typeface="Ubuntu Light" panose="020B0604020202020204" pitchFamily="34" charset="0"/>
                        <a:buChar char="•"/>
                      </a:pPr>
                      <a:endParaRPr lang="en-US" sz="2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289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47733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3589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7A250-32A7-41B4-8817-B5618D646DC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90562" y="3303587"/>
            <a:ext cx="9591675" cy="5810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4400" b="1" dirty="0">
                <a:solidFill>
                  <a:schemeClr val="bg1"/>
                </a:solidFill>
                <a:latin typeface="+mj-lt"/>
              </a:rPr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2029959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947B6F-A0A9-452A-B5BA-AD55448ACD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554638"/>
            <a:ext cx="9610725" cy="581025"/>
          </a:xfrm>
        </p:spPr>
        <p:txBody>
          <a:bodyPr/>
          <a:lstStyle/>
          <a:p>
            <a:r>
              <a:rPr lang="ru-ru" sz="3600" dirty="0"/>
              <a:t>Обзор модуля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8779394-33B8-4575-A4E1-BE0D5A31B1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535881"/>
              </p:ext>
            </p:extLst>
          </p:nvPr>
        </p:nvGraphicFramePr>
        <p:xfrm>
          <a:off x="628650" y="1856160"/>
          <a:ext cx="11430000" cy="4002076"/>
        </p:xfrm>
        <a:graphic>
          <a:graphicData uri="http://schemas.openxmlformats.org/drawingml/2006/table">
            <a:tbl>
              <a:tblPr bandRow="1">
                <a:tableStyleId>{22838BEF-8BB2-4498-84A7-C5851F593DF1}</a:tableStyleId>
              </a:tblPr>
              <a:tblGrid>
                <a:gridCol w="4439619">
                  <a:extLst>
                    <a:ext uri="{9D8B030D-6E8A-4147-A177-3AD203B41FA5}">
                      <a16:colId xmlns:a16="http://schemas.microsoft.com/office/drawing/2014/main" val="2327306952"/>
                    </a:ext>
                  </a:extLst>
                </a:gridCol>
                <a:gridCol w="6990381">
                  <a:extLst>
                    <a:ext uri="{9D8B030D-6E8A-4147-A177-3AD203B41FA5}">
                      <a16:colId xmlns:a16="http://schemas.microsoft.com/office/drawing/2014/main" val="4235766345"/>
                    </a:ext>
                  </a:extLst>
                </a:gridCol>
              </a:tblGrid>
              <a:tr h="8433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179984"/>
                          </a:solidFill>
                        </a:rPr>
                        <a:t>Урок 1.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/>
                        <a:t>Представление о фитнесе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29BB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Определение термина «фитнес»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Физическая активность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Питание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Поддержание водного баланса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Советы по здоровому образу на практике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29BB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257164"/>
                  </a:ext>
                </a:extLst>
              </a:tr>
              <a:tr h="10297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179984"/>
                          </a:solidFill>
                        </a:rPr>
                        <a:t>Урок 2.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/>
                        <a:t>Проведение разминки </a:t>
                      </a:r>
                      <a:br>
                        <a:rPr lang="en-US" sz="2400" b="1" dirty="0"/>
                      </a:br>
                      <a:r>
                        <a:rPr lang="ru-ru" sz="2400" b="1" dirty="0"/>
                        <a:t>и заминки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9BB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BB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Разминки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Заминки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Проведение разминки и заминки на тренировках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Ubuntu Light" panose="020B0604020202020204" pitchFamily="34" charset="0"/>
                        <a:buChar char="•"/>
                      </a:pPr>
                      <a:r>
                        <a:rPr lang="ru-ru" sz="2400" dirty="0"/>
                        <a:t>Общение со своим тренером</a:t>
                      </a:r>
                    </a:p>
                  </a:txBody>
                  <a:tcPr marL="71545" marR="71545" marT="86119" marB="86119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9BB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BB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610366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E1971B7-CAD2-4C48-8562-A301183D7B4C}"/>
              </a:ext>
            </a:extLst>
          </p:cNvPr>
          <p:cNvSpPr txBox="1"/>
          <p:nvPr/>
        </p:nvSpPr>
        <p:spPr>
          <a:xfrm>
            <a:off x="628650" y="6212973"/>
            <a:ext cx="565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3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КАПИТАН ПО ФИТНЕСУ</a:t>
            </a:r>
          </a:p>
        </p:txBody>
      </p:sp>
    </p:spTree>
    <p:extLst>
      <p:ext uri="{BB962C8B-B14F-4D97-AF65-F5344CB8AC3E}">
        <p14:creationId xmlns:p14="http://schemas.microsoft.com/office/powerpoint/2010/main" val="2618412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vent Leader">
      <a:dk1>
        <a:sysClr val="windowText" lastClr="000000"/>
      </a:dk1>
      <a:lt1>
        <a:sysClr val="window" lastClr="FFFFFF"/>
      </a:lt1>
      <a:dk2>
        <a:srgbClr val="00695E"/>
      </a:dk2>
      <a:lt2>
        <a:srgbClr val="E7E6E6"/>
      </a:lt2>
      <a:accent1>
        <a:srgbClr val="00695E"/>
      </a:accent1>
      <a:accent2>
        <a:srgbClr val="009784"/>
      </a:accent2>
      <a:accent3>
        <a:srgbClr val="39BB9D"/>
      </a:accent3>
      <a:accent4>
        <a:srgbClr val="6FC7B6"/>
      </a:accent4>
      <a:accent5>
        <a:srgbClr val="FFFFFF"/>
      </a:accent5>
      <a:accent6>
        <a:srgbClr val="A5A5A5"/>
      </a:accent6>
      <a:hlink>
        <a:srgbClr val="0563C1"/>
      </a:hlink>
      <a:folHlink>
        <a:srgbClr val="954F72"/>
      </a:folHlink>
    </a:clrScheme>
    <a:fontScheme name="General">
      <a:majorFont>
        <a:latin typeface="Ubuntu"/>
        <a:ea typeface=""/>
        <a:cs typeface=""/>
      </a:majorFont>
      <a:minorFont>
        <a:latin typeface="Ubuntu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Ubuntu Light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Ubuntu Light"/>
        <a:font script="Hebr" typeface="Ubuntu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Ubuntu Light"/>
        <a:font script="Uigh" typeface="Microsoft Uighur"/>
        <a:font script="Geor" typeface="Sylfaen"/>
        <a:font script="Armn" typeface="Ubuntu Light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Ubuntu Light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Ubuntu Light"/>
        <a:font script="Hebr" typeface="Ubuntu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Ubuntu Light"/>
        <a:font script="Uigh" typeface="Microsoft Uighur"/>
        <a:font script="Geor" typeface="Sylfaen"/>
        <a:font script="Armn" typeface="Ubuntu Light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39191</TotalTime>
  <Words>7884</Words>
  <Application>Microsoft Office PowerPoint</Application>
  <PresentationFormat>Widescreen</PresentationFormat>
  <Paragraphs>1029</Paragraphs>
  <Slides>81</Slides>
  <Notes>81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9" baseType="lpstr">
      <vt:lpstr>Ubuntu Light</vt:lpstr>
      <vt:lpstr>Calibri Light</vt:lpstr>
      <vt:lpstr>Ubuntu</vt:lpstr>
      <vt:lpstr>Symbol</vt:lpstr>
      <vt:lpstr>Calibri</vt:lpstr>
      <vt:lpstr>Roboto Black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Yaiguili Alvarado García</dc:creator>
  <cp:lastModifiedBy>Gwendolyn Apgar</cp:lastModifiedBy>
  <cp:revision>357</cp:revision>
  <dcterms:created xsi:type="dcterms:W3CDTF">2022-02-22T02:12:09Z</dcterms:created>
  <dcterms:modified xsi:type="dcterms:W3CDTF">2023-08-07T21:56:15Z</dcterms:modified>
</cp:coreProperties>
</file>